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75" r:id="rId3"/>
    <p:sldId id="257" r:id="rId4"/>
    <p:sldId id="258" r:id="rId5"/>
    <p:sldId id="291" r:id="rId6"/>
    <p:sldId id="259" r:id="rId7"/>
    <p:sldId id="260" r:id="rId8"/>
    <p:sldId id="292" r:id="rId9"/>
    <p:sldId id="261" r:id="rId10"/>
    <p:sldId id="262" r:id="rId11"/>
    <p:sldId id="294" r:id="rId12"/>
    <p:sldId id="263" r:id="rId13"/>
    <p:sldId id="304" r:id="rId14"/>
    <p:sldId id="305" r:id="rId15"/>
    <p:sldId id="264" r:id="rId16"/>
    <p:sldId id="302" r:id="rId17"/>
    <p:sldId id="303" r:id="rId18"/>
    <p:sldId id="265" r:id="rId19"/>
    <p:sldId id="296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6" r:id="rId28"/>
    <p:sldId id="306" r:id="rId29"/>
    <p:sldId id="277" r:id="rId30"/>
    <p:sldId id="278" r:id="rId31"/>
    <p:sldId id="279" r:id="rId32"/>
    <p:sldId id="280" r:id="rId33"/>
    <p:sldId id="281" r:id="rId34"/>
    <p:sldId id="282" r:id="rId35"/>
    <p:sldId id="301" r:id="rId36"/>
    <p:sldId id="308" r:id="rId37"/>
    <p:sldId id="309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73" r:id="rId46"/>
    <p:sldId id="274" r:id="rId47"/>
    <p:sldId id="290" r:id="rId48"/>
    <p:sldId id="299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3528-8516-432D-A12F-9E6C1F126C1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DF4E1-C6FE-4CF4-99DD-1F24DF678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4E1-C6FE-4CF4-99DD-1F24DF6784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21" Type="http://schemas.openxmlformats.org/officeDocument/2006/relationships/image" Target="../media/image77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51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18" Type="http://schemas.openxmlformats.org/officeDocument/2006/relationships/image" Target="../media/image68.png"/><Relationship Id="rId26" Type="http://schemas.openxmlformats.org/officeDocument/2006/relationships/image" Target="../media/image62.png"/><Relationship Id="rId3" Type="http://schemas.openxmlformats.org/officeDocument/2006/relationships/image" Target="../media/image63.png"/><Relationship Id="rId21" Type="http://schemas.openxmlformats.org/officeDocument/2006/relationships/image" Target="../media/image74.png"/><Relationship Id="rId7" Type="http://schemas.openxmlformats.org/officeDocument/2006/relationships/image" Target="../media/image20.png"/><Relationship Id="rId12" Type="http://schemas.openxmlformats.org/officeDocument/2006/relationships/image" Target="../media/image67.png"/><Relationship Id="rId17" Type="http://schemas.openxmlformats.org/officeDocument/2006/relationships/image" Target="../media/image86.png"/><Relationship Id="rId25" Type="http://schemas.openxmlformats.org/officeDocument/2006/relationships/image" Target="../media/image71.png"/><Relationship Id="rId2" Type="http://schemas.openxmlformats.org/officeDocument/2006/relationships/image" Target="../media/image82.png"/><Relationship Id="rId16" Type="http://schemas.openxmlformats.org/officeDocument/2006/relationships/image" Target="../media/image76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5.png"/><Relationship Id="rId24" Type="http://schemas.openxmlformats.org/officeDocument/2006/relationships/image" Target="../media/image75.png"/><Relationship Id="rId5" Type="http://schemas.openxmlformats.org/officeDocument/2006/relationships/image" Target="../media/image65.png"/><Relationship Id="rId15" Type="http://schemas.openxmlformats.org/officeDocument/2006/relationships/image" Target="../media/image30.png"/><Relationship Id="rId23" Type="http://schemas.openxmlformats.org/officeDocument/2006/relationships/image" Target="../media/image69.png"/><Relationship Id="rId28" Type="http://schemas.openxmlformats.org/officeDocument/2006/relationships/image" Target="../media/image88.png"/><Relationship Id="rId10" Type="http://schemas.openxmlformats.org/officeDocument/2006/relationships/image" Target="../media/image84.png"/><Relationship Id="rId19" Type="http://schemas.openxmlformats.org/officeDocument/2006/relationships/image" Target="../media/image72.png"/><Relationship Id="rId4" Type="http://schemas.openxmlformats.org/officeDocument/2006/relationships/image" Target="../media/image64.png"/><Relationship Id="rId9" Type="http://schemas.openxmlformats.org/officeDocument/2006/relationships/image" Target="../media/image83.png"/><Relationship Id="rId14" Type="http://schemas.openxmlformats.org/officeDocument/2006/relationships/image" Target="../media/image52.png"/><Relationship Id="rId22" Type="http://schemas.openxmlformats.org/officeDocument/2006/relationships/image" Target="../media/image70.png"/><Relationship Id="rId27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1.png"/><Relationship Id="rId18" Type="http://schemas.openxmlformats.org/officeDocument/2006/relationships/image" Target="../media/image72.png"/><Relationship Id="rId26" Type="http://schemas.openxmlformats.org/officeDocument/2006/relationships/image" Target="../media/image62.png"/><Relationship Id="rId3" Type="http://schemas.openxmlformats.org/officeDocument/2006/relationships/image" Target="../media/image86.png"/><Relationship Id="rId21" Type="http://schemas.openxmlformats.org/officeDocument/2006/relationships/image" Target="../media/image74.png"/><Relationship Id="rId7" Type="http://schemas.openxmlformats.org/officeDocument/2006/relationships/image" Target="../media/image19.png"/><Relationship Id="rId12" Type="http://schemas.openxmlformats.org/officeDocument/2006/relationships/image" Target="../media/image52.png"/><Relationship Id="rId17" Type="http://schemas.openxmlformats.org/officeDocument/2006/relationships/image" Target="../media/image83.png"/><Relationship Id="rId25" Type="http://schemas.openxmlformats.org/officeDocument/2006/relationships/image" Target="../media/image71.png"/><Relationship Id="rId2" Type="http://schemas.openxmlformats.org/officeDocument/2006/relationships/image" Target="../media/image90.png"/><Relationship Id="rId16" Type="http://schemas.openxmlformats.org/officeDocument/2006/relationships/image" Target="../media/image94.png"/><Relationship Id="rId20" Type="http://schemas.openxmlformats.org/officeDocument/2006/relationships/image" Target="../media/image6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29.png"/><Relationship Id="rId24" Type="http://schemas.openxmlformats.org/officeDocument/2006/relationships/image" Target="../media/image75.png"/><Relationship Id="rId5" Type="http://schemas.openxmlformats.org/officeDocument/2006/relationships/image" Target="../media/image64.png"/><Relationship Id="rId15" Type="http://schemas.openxmlformats.org/officeDocument/2006/relationships/image" Target="../media/image93.png"/><Relationship Id="rId23" Type="http://schemas.openxmlformats.org/officeDocument/2006/relationships/image" Target="../media/image69.png"/><Relationship Id="rId28" Type="http://schemas.openxmlformats.org/officeDocument/2006/relationships/image" Target="../media/image95.png"/><Relationship Id="rId10" Type="http://schemas.openxmlformats.org/officeDocument/2006/relationships/image" Target="../media/image67.png"/><Relationship Id="rId19" Type="http://schemas.openxmlformats.org/officeDocument/2006/relationships/image" Target="../media/image73.png"/><Relationship Id="rId4" Type="http://schemas.openxmlformats.org/officeDocument/2006/relationships/image" Target="../media/image63.png"/><Relationship Id="rId9" Type="http://schemas.openxmlformats.org/officeDocument/2006/relationships/image" Target="../media/image21.png"/><Relationship Id="rId14" Type="http://schemas.openxmlformats.org/officeDocument/2006/relationships/image" Target="../media/image92.png"/><Relationship Id="rId22" Type="http://schemas.openxmlformats.org/officeDocument/2006/relationships/image" Target="../media/image70.png"/><Relationship Id="rId27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9.png"/><Relationship Id="rId18" Type="http://schemas.openxmlformats.org/officeDocument/2006/relationships/image" Target="../media/image101.png"/><Relationship Id="rId3" Type="http://schemas.openxmlformats.org/officeDocument/2006/relationships/image" Target="../media/image97.png"/><Relationship Id="rId21" Type="http://schemas.openxmlformats.org/officeDocument/2006/relationships/image" Target="../media/image3.png"/><Relationship Id="rId7" Type="http://schemas.openxmlformats.org/officeDocument/2006/relationships/image" Target="../media/image73.png"/><Relationship Id="rId12" Type="http://schemas.openxmlformats.org/officeDocument/2006/relationships/image" Target="../media/image68.png"/><Relationship Id="rId17" Type="http://schemas.openxmlformats.org/officeDocument/2006/relationships/image" Target="../media/image76.png"/><Relationship Id="rId2" Type="http://schemas.openxmlformats.org/officeDocument/2006/relationships/image" Target="../media/image67.png"/><Relationship Id="rId16" Type="http://schemas.openxmlformats.org/officeDocument/2006/relationships/image" Target="../media/image72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5.png"/><Relationship Id="rId5" Type="http://schemas.openxmlformats.org/officeDocument/2006/relationships/image" Target="../media/image100.png"/><Relationship Id="rId15" Type="http://schemas.openxmlformats.org/officeDocument/2006/relationships/image" Target="../media/image71.png"/><Relationship Id="rId10" Type="http://schemas.openxmlformats.org/officeDocument/2006/relationships/image" Target="../media/image74.png"/><Relationship Id="rId19" Type="http://schemas.openxmlformats.org/officeDocument/2006/relationships/image" Target="../media/image64.png"/><Relationship Id="rId4" Type="http://schemas.openxmlformats.org/officeDocument/2006/relationships/image" Target="../media/image99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5.png"/><Relationship Id="rId18" Type="http://schemas.openxmlformats.org/officeDocument/2006/relationships/image" Target="../media/image73.png"/><Relationship Id="rId26" Type="http://schemas.openxmlformats.org/officeDocument/2006/relationships/image" Target="../media/image110.png"/><Relationship Id="rId3" Type="http://schemas.openxmlformats.org/officeDocument/2006/relationships/image" Target="../media/image63.png"/><Relationship Id="rId21" Type="http://schemas.openxmlformats.org/officeDocument/2006/relationships/image" Target="../media/image86.png"/><Relationship Id="rId7" Type="http://schemas.openxmlformats.org/officeDocument/2006/relationships/image" Target="../media/image20.png"/><Relationship Id="rId12" Type="http://schemas.openxmlformats.org/officeDocument/2006/relationships/image" Target="../media/image104.png"/><Relationship Id="rId17" Type="http://schemas.openxmlformats.org/officeDocument/2006/relationships/image" Target="../media/image62.png"/><Relationship Id="rId25" Type="http://schemas.openxmlformats.org/officeDocument/2006/relationships/image" Target="../media/image87.png"/><Relationship Id="rId2" Type="http://schemas.openxmlformats.org/officeDocument/2006/relationships/image" Target="../media/image103.png"/><Relationship Id="rId16" Type="http://schemas.openxmlformats.org/officeDocument/2006/relationships/image" Target="../media/image69.png"/><Relationship Id="rId20" Type="http://schemas.openxmlformats.org/officeDocument/2006/relationships/image" Target="../media/image75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2.png"/><Relationship Id="rId24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68.png"/><Relationship Id="rId23" Type="http://schemas.openxmlformats.org/officeDocument/2006/relationships/image" Target="../media/image70.png"/><Relationship Id="rId28" Type="http://schemas.openxmlformats.org/officeDocument/2006/relationships/image" Target="../media/image112.png"/><Relationship Id="rId10" Type="http://schemas.openxmlformats.org/officeDocument/2006/relationships/image" Target="../media/image29.png"/><Relationship Id="rId19" Type="http://schemas.openxmlformats.org/officeDocument/2006/relationships/image" Target="../media/image74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106.png"/><Relationship Id="rId22" Type="http://schemas.openxmlformats.org/officeDocument/2006/relationships/image" Target="../media/image72.png"/><Relationship Id="rId27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8.png"/><Relationship Id="rId18" Type="http://schemas.openxmlformats.org/officeDocument/2006/relationships/image" Target="../media/image64.png"/><Relationship Id="rId3" Type="http://schemas.openxmlformats.org/officeDocument/2006/relationships/image" Target="../media/image11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38.png"/><Relationship Id="rId2" Type="http://schemas.openxmlformats.org/officeDocument/2006/relationships/image" Target="../media/image67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2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19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74.png"/><Relationship Id="rId1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4.png"/><Relationship Id="rId3" Type="http://schemas.openxmlformats.org/officeDocument/2006/relationships/image" Target="../media/image114.png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17" Type="http://schemas.openxmlformats.org/officeDocument/2006/relationships/image" Target="../media/image121.png"/><Relationship Id="rId2" Type="http://schemas.openxmlformats.org/officeDocument/2006/relationships/image" Target="../media/image11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119.png"/><Relationship Id="rId5" Type="http://schemas.openxmlformats.org/officeDocument/2006/relationships/image" Target="../media/image63.png"/><Relationship Id="rId15" Type="http://schemas.openxmlformats.org/officeDocument/2006/relationships/image" Target="../media/image20.png"/><Relationship Id="rId10" Type="http://schemas.openxmlformats.org/officeDocument/2006/relationships/image" Target="../media/image118.png"/><Relationship Id="rId4" Type="http://schemas.openxmlformats.org/officeDocument/2006/relationships/image" Target="../media/image115.png"/><Relationship Id="rId9" Type="http://schemas.openxmlformats.org/officeDocument/2006/relationships/image" Target="../media/image72.png"/><Relationship Id="rId1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7.png"/><Relationship Id="rId18" Type="http://schemas.openxmlformats.org/officeDocument/2006/relationships/image" Target="../media/image20.png"/><Relationship Id="rId26" Type="http://schemas.openxmlformats.org/officeDocument/2006/relationships/image" Target="../media/image125.png"/><Relationship Id="rId3" Type="http://schemas.openxmlformats.org/officeDocument/2006/relationships/image" Target="../media/image68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86.png"/><Relationship Id="rId17" Type="http://schemas.openxmlformats.org/officeDocument/2006/relationships/image" Target="../media/image19.png"/><Relationship Id="rId25" Type="http://schemas.openxmlformats.org/officeDocument/2006/relationships/image" Target="../media/image124.png"/><Relationship Id="rId2" Type="http://schemas.openxmlformats.org/officeDocument/2006/relationships/image" Target="../media/image122.png"/><Relationship Id="rId16" Type="http://schemas.openxmlformats.org/officeDocument/2006/relationships/image" Target="../media/image65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4.png"/><Relationship Id="rId24" Type="http://schemas.openxmlformats.org/officeDocument/2006/relationships/image" Target="../media/image123.png"/><Relationship Id="rId5" Type="http://schemas.openxmlformats.org/officeDocument/2006/relationships/image" Target="../media/image71.png"/><Relationship Id="rId15" Type="http://schemas.openxmlformats.org/officeDocument/2006/relationships/image" Target="../media/image64.png"/><Relationship Id="rId23" Type="http://schemas.openxmlformats.org/officeDocument/2006/relationships/image" Target="../media/image67.png"/><Relationship Id="rId28" Type="http://schemas.openxmlformats.org/officeDocument/2006/relationships/image" Target="../media/image127.png"/><Relationship Id="rId10" Type="http://schemas.openxmlformats.org/officeDocument/2006/relationships/image" Target="../media/image75.png"/><Relationship Id="rId19" Type="http://schemas.openxmlformats.org/officeDocument/2006/relationships/image" Target="../media/image21.png"/><Relationship Id="rId4" Type="http://schemas.openxmlformats.org/officeDocument/2006/relationships/image" Target="../media/image72.png"/><Relationship Id="rId9" Type="http://schemas.openxmlformats.org/officeDocument/2006/relationships/image" Target="../media/image73.png"/><Relationship Id="rId14" Type="http://schemas.openxmlformats.org/officeDocument/2006/relationships/image" Target="../media/image63.png"/><Relationship Id="rId22" Type="http://schemas.openxmlformats.org/officeDocument/2006/relationships/image" Target="../media/image85.png"/><Relationship Id="rId27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emf"/><Relationship Id="rId5" Type="http://schemas.openxmlformats.org/officeDocument/2006/relationships/image" Target="../media/image130.png"/><Relationship Id="rId10" Type="http://schemas.openxmlformats.org/officeDocument/2006/relationships/image" Target="../media/image135.emf"/><Relationship Id="rId4" Type="http://schemas.openxmlformats.org/officeDocument/2006/relationships/image" Target="../media/image129.emf"/><Relationship Id="rId9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12" Type="http://schemas.openxmlformats.org/officeDocument/2006/relationships/image" Target="../media/image13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NULL"/><Relationship Id="rId5" Type="http://schemas.openxmlformats.org/officeDocument/2006/relationships/image" Target="../media/image131.emf"/><Relationship Id="rId4" Type="http://schemas.openxmlformats.org/officeDocument/2006/relationships/image" Target="../media/image130.png"/><Relationship Id="rId9" Type="http://schemas.openxmlformats.org/officeDocument/2006/relationships/image" Target="../media/image13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12" Type="http://schemas.openxmlformats.org/officeDocument/2006/relationships/image" Target="../media/image8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8.png"/><Relationship Id="rId5" Type="http://schemas.openxmlformats.org/officeDocument/2006/relationships/image" Target="../media/image131.emf"/><Relationship Id="rId10" Type="http://schemas.openxmlformats.org/officeDocument/2006/relationships/image" Target="../media/image137.png"/><Relationship Id="rId4" Type="http://schemas.openxmlformats.org/officeDocument/2006/relationships/image" Target="../media/image130.png"/><Relationship Id="rId9" Type="http://schemas.openxmlformats.org/officeDocument/2006/relationships/image" Target="../media/image135.emf"/><Relationship Id="rId1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47.png"/><Relationship Id="rId18" Type="http://schemas.openxmlformats.org/officeDocument/2006/relationships/image" Target="../media/image152.emf"/><Relationship Id="rId26" Type="http://schemas.openxmlformats.org/officeDocument/2006/relationships/image" Target="../media/image85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5.png"/><Relationship Id="rId2" Type="http://schemas.openxmlformats.org/officeDocument/2006/relationships/image" Target="../media/image192.png"/><Relationship Id="rId16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emf"/><Relationship Id="rId11" Type="http://schemas.openxmlformats.org/officeDocument/2006/relationships/image" Target="../media/image145.png"/><Relationship Id="rId24" Type="http://schemas.openxmlformats.org/officeDocument/2006/relationships/image" Target="../media/image154.emf"/><Relationship Id="rId5" Type="http://schemas.openxmlformats.org/officeDocument/2006/relationships/image" Target="../media/image142.png"/><Relationship Id="rId15" Type="http://schemas.openxmlformats.org/officeDocument/2006/relationships/image" Target="../media/image149.png"/><Relationship Id="rId23" Type="http://schemas.openxmlformats.org/officeDocument/2006/relationships/image" Target="NULL"/><Relationship Id="rId28" Type="http://schemas.openxmlformats.org/officeDocument/2006/relationships/image" Target="../media/image140.png"/><Relationship Id="rId10" Type="http://schemas.openxmlformats.org/officeDocument/2006/relationships/image" Target="../media/image135.emf"/><Relationship Id="rId19" Type="http://schemas.openxmlformats.org/officeDocument/2006/relationships/image" Target="../media/image153.emf"/><Relationship Id="rId4" Type="http://schemas.openxmlformats.org/officeDocument/2006/relationships/image" Target="../media/image129.emf"/><Relationship Id="rId9" Type="http://schemas.openxmlformats.org/officeDocument/2006/relationships/image" Target="../media/image144.png"/><Relationship Id="rId14" Type="http://schemas.openxmlformats.org/officeDocument/2006/relationships/image" Target="../media/image148.png"/><Relationship Id="rId27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84.png"/><Relationship Id="rId3" Type="http://schemas.openxmlformats.org/officeDocument/2006/relationships/image" Target="../media/image129.emf"/><Relationship Id="rId7" Type="http://schemas.openxmlformats.org/officeDocument/2006/relationships/image" Target="../media/image134.png"/><Relationship Id="rId12" Type="http://schemas.openxmlformats.org/officeDocument/2006/relationships/image" Target="../media/image8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7.png"/><Relationship Id="rId5" Type="http://schemas.openxmlformats.org/officeDocument/2006/relationships/image" Target="../media/image131.emf"/><Relationship Id="rId15" Type="http://schemas.openxmlformats.org/officeDocument/2006/relationships/image" Target="../media/image158.png"/><Relationship Id="rId10" Type="http://schemas.openxmlformats.org/officeDocument/2006/relationships/image" Target="../media/image156.png"/><Relationship Id="rId4" Type="http://schemas.openxmlformats.org/officeDocument/2006/relationships/image" Target="../media/image130.png"/><Relationship Id="rId9" Type="http://schemas.openxmlformats.org/officeDocument/2006/relationships/image" Target="../media/image135.emf"/><Relationship Id="rId1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59.png"/><Relationship Id="rId12" Type="http://schemas.openxmlformats.org/officeDocument/2006/relationships/image" Target="../media/image1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0.png"/><Relationship Id="rId14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sli.do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emf"/><Relationship Id="rId5" Type="http://schemas.openxmlformats.org/officeDocument/2006/relationships/image" Target="../media/image130.png"/><Relationship Id="rId10" Type="http://schemas.openxmlformats.org/officeDocument/2006/relationships/image" Target="../media/image135.emf"/><Relationship Id="rId4" Type="http://schemas.openxmlformats.org/officeDocument/2006/relationships/image" Target="../media/image129.emf"/><Relationship Id="rId9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13" Type="http://schemas.openxmlformats.org/officeDocument/2006/relationships/image" Target="../media/image173.png"/><Relationship Id="rId18" Type="http://schemas.openxmlformats.org/officeDocument/2006/relationships/image" Target="../media/image14.png"/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12" Type="http://schemas.openxmlformats.org/officeDocument/2006/relationships/image" Target="../media/image172.jpeg"/><Relationship Id="rId17" Type="http://schemas.openxmlformats.org/officeDocument/2006/relationships/image" Target="../media/image17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jpe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jpeg"/><Relationship Id="rId14" Type="http://schemas.openxmlformats.org/officeDocument/2006/relationships/image" Target="../media/image1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9.png"/><Relationship Id="rId21" Type="http://schemas.openxmlformats.org/officeDocument/2006/relationships/image" Target="../media/image28.jpeg"/><Relationship Id="rId7" Type="http://schemas.openxmlformats.org/officeDocument/2006/relationships/image" Target="../media/image23.png"/><Relationship Id="rId12" Type="http://schemas.openxmlformats.org/officeDocument/2006/relationships/image" Target="../media/image7.gif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12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24" Type="http://schemas.openxmlformats.org/officeDocument/2006/relationships/image" Target="../media/image30.png"/><Relationship Id="rId5" Type="http://schemas.openxmlformats.org/officeDocument/2006/relationships/image" Target="../media/image21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0.png"/><Relationship Id="rId7" Type="http://schemas.openxmlformats.org/officeDocument/2006/relationships/image" Target="../media/image183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79.png"/><Relationship Id="rId9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71.png"/><Relationship Id="rId7" Type="http://schemas.openxmlformats.org/officeDocument/2006/relationships/image" Target="../media/image191.png"/><Relationship Id="rId12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6.png"/><Relationship Id="rId5" Type="http://schemas.openxmlformats.org/officeDocument/2006/relationships/image" Target="../media/image170.png"/><Relationship Id="rId10" Type="http://schemas.openxmlformats.org/officeDocument/2006/relationships/image" Target="../media/image195.png"/><Relationship Id="rId4" Type="http://schemas.openxmlformats.org/officeDocument/2006/relationships/image" Target="../media/image189.jpeg"/><Relationship Id="rId9" Type="http://schemas.openxmlformats.org/officeDocument/2006/relationships/image" Target="../media/image19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342595"/>
            <a:ext cx="8469086" cy="2015218"/>
          </a:xfrm>
        </p:spPr>
        <p:txBody>
          <a:bodyPr/>
          <a:lstStyle/>
          <a:p>
            <a:pPr algn="ctr"/>
            <a:r>
              <a:rPr lang="en-US" dirty="0"/>
              <a:t>Multi-Armed Bandits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551691" y="5434017"/>
            <a:ext cx="5519964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pic>
        <p:nvPicPr>
          <p:cNvPr id="1026" name="Picture 2" descr="The Multi-Armed Bandit Problem and Its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28" y="243658"/>
            <a:ext cx="6469290" cy="39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[Aue02]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Just Flip A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91" y="2848388"/>
            <a:ext cx="53657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39" y="2976837"/>
            <a:ext cx="2297232" cy="34062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849064" y="3410226"/>
            <a:ext cx="1544571" cy="653774"/>
            <a:chOff x="3849064" y="3410226"/>
            <a:chExt cx="1544571" cy="653774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89670" y="3410226"/>
              <a:ext cx="803965" cy="6537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9064" y="3504232"/>
              <a:ext cx="793616" cy="30772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788558" y="3414644"/>
            <a:ext cx="3240590" cy="1132240"/>
            <a:chOff x="5788558" y="3414644"/>
            <a:chExt cx="3240590" cy="11322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59060" y="3414644"/>
              <a:ext cx="675861" cy="6581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0294" y="3477383"/>
              <a:ext cx="821084" cy="3108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88558" y="4250701"/>
              <a:ext cx="3240590" cy="29618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414642" y="4598504"/>
            <a:ext cx="4571547" cy="1371888"/>
            <a:chOff x="3414642" y="4598504"/>
            <a:chExt cx="4571547" cy="137188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576417" y="4629426"/>
              <a:ext cx="830470" cy="9011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733774" y="4598504"/>
              <a:ext cx="874643" cy="9320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4642" y="5675793"/>
              <a:ext cx="4571547" cy="29459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 rot="10800000">
            <a:off x="2405892" y="3101009"/>
            <a:ext cx="787881" cy="2721112"/>
            <a:chOff x="6097293" y="3125876"/>
            <a:chExt cx="1402504" cy="19202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97293" y="3137587"/>
              <a:ext cx="13952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04586" y="5038693"/>
              <a:ext cx="1395211" cy="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22052" y="1736037"/>
            <a:ext cx="3613426" cy="369332"/>
            <a:chOff x="8406296" y="2288209"/>
            <a:chExt cx="3613426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8406296" y="2288209"/>
              <a:ext cx="361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Constant      leads to linear regret!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89784" y="2393087"/>
              <a:ext cx="203689" cy="184290"/>
            </a:xfrm>
            <a:prstGeom prst="rect">
              <a:avLst/>
            </a:prstGeom>
          </p:spPr>
        </p:pic>
      </p:grpSp>
      <p:cxnSp>
        <p:nvCxnSpPr>
          <p:cNvPr id="40" name="Straight Connector 39"/>
          <p:cNvCxnSpPr/>
          <p:nvPr/>
        </p:nvCxnSpPr>
        <p:spPr>
          <a:xfrm flipV="1">
            <a:off x="7898296" y="3339548"/>
            <a:ext cx="344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0765" y="3502991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Arm selection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926469" y="1965738"/>
            <a:ext cx="4713357" cy="1200329"/>
            <a:chOff x="6926469" y="1965738"/>
            <a:chExt cx="4713357" cy="12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4288" y="2106887"/>
              <a:ext cx="2934336" cy="3907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26469" y="1965738"/>
              <a:ext cx="4713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By setting                                                         , we have</a:t>
              </a:r>
            </a:p>
            <a:p>
              <a:r>
                <a:rPr lang="en-US" dirty="0"/>
                <a:t>                                                                                                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8162" y="2470770"/>
              <a:ext cx="4010737" cy="38754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50156" y="521252"/>
            <a:ext cx="3584257" cy="744332"/>
            <a:chOff x="7050156" y="521252"/>
            <a:chExt cx="3584257" cy="744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2674" y="833436"/>
              <a:ext cx="3011739" cy="432148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7050156" y="521252"/>
              <a:ext cx="3366051" cy="499855"/>
              <a:chOff x="7054574" y="503583"/>
              <a:chExt cx="3366051" cy="49985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518398" y="503583"/>
                <a:ext cx="2902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CC00"/>
                    </a:solidFill>
                  </a:rPr>
                  <a:t>Lower regret bound of MAB:</a:t>
                </a:r>
              </a:p>
            </p:txBody>
          </p:sp>
          <p:pic>
            <p:nvPicPr>
              <p:cNvPr id="50" name="Picture 8" descr="Download Paper Clipart Note Taking - Clip Art Take Note - Full ...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4574" y="561251"/>
                <a:ext cx="433318" cy="442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8198678" y="4912138"/>
            <a:ext cx="339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Non-adaptive</a:t>
            </a:r>
            <a:r>
              <a:rPr lang="en-US" i="1" dirty="0">
                <a:solidFill>
                  <a:srgbClr val="FF0000"/>
                </a:solidFill>
              </a:rPr>
              <a:t>; often leads to sub-optimal performance in practice.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9488557" y="1016000"/>
            <a:ext cx="432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931936" y="2817019"/>
            <a:ext cx="1495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050156" y="525669"/>
            <a:ext cx="3366051" cy="777460"/>
            <a:chOff x="7054574" y="503583"/>
            <a:chExt cx="3366051" cy="777460"/>
          </a:xfrm>
        </p:grpSpPr>
        <p:sp>
          <p:nvSpPr>
            <p:cNvPr id="28" name="TextBox 27"/>
            <p:cNvSpPr txBox="1"/>
            <p:nvPr/>
          </p:nvSpPr>
          <p:spPr>
            <a:xfrm>
              <a:off x="7518398" y="503583"/>
              <a:ext cx="290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Reward estimation in MAB:</a:t>
              </a:r>
            </a:p>
          </p:txBody>
        </p:sp>
        <p:pic>
          <p:nvPicPr>
            <p:cNvPr id="1032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74" y="561251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24417" y="835353"/>
              <a:ext cx="2626599" cy="44569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7885" y="4196728"/>
            <a:ext cx="2566377" cy="357896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4675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Turbulence ahead!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Turbulence is a normal part of flying — here's how to ease your fears -  National | Globalnews.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36" y="2505163"/>
            <a:ext cx="6381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6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Epoch greedy [LZ08]</a:t>
            </a:r>
          </a:p>
          <a:p>
            <a:pPr lvl="1"/>
            <a:r>
              <a:rPr lang="en-US" dirty="0"/>
              <a:t>Explore and then commit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12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5007" y="3017352"/>
            <a:ext cx="21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Explore by one step</a:t>
            </a:r>
          </a:p>
        </p:txBody>
      </p:sp>
      <p:grpSp>
        <p:nvGrpSpPr>
          <p:cNvPr id="1043" name="Group 1042"/>
          <p:cNvGrpSpPr/>
          <p:nvPr/>
        </p:nvGrpSpPr>
        <p:grpSpPr>
          <a:xfrm>
            <a:off x="2538413" y="3399468"/>
            <a:ext cx="6029354" cy="767778"/>
            <a:chOff x="2538413" y="3399468"/>
            <a:chExt cx="6029354" cy="76777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211098" y="3399468"/>
              <a:ext cx="0" cy="4112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413" y="3876675"/>
              <a:ext cx="6029354" cy="290571"/>
            </a:xfrm>
            <a:prstGeom prst="rect">
              <a:avLst/>
            </a:prstGeom>
          </p:spPr>
        </p:pic>
      </p:grpSp>
      <p:grpSp>
        <p:nvGrpSpPr>
          <p:cNvPr id="1044" name="Group 1043"/>
          <p:cNvGrpSpPr/>
          <p:nvPr/>
        </p:nvGrpSpPr>
        <p:grpSpPr>
          <a:xfrm>
            <a:off x="3043239" y="4221991"/>
            <a:ext cx="4386688" cy="764346"/>
            <a:chOff x="3043239" y="4221991"/>
            <a:chExt cx="4386688" cy="764346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5211098" y="4221991"/>
              <a:ext cx="0" cy="41148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3239" y="4729161"/>
              <a:ext cx="4386688" cy="257176"/>
            </a:xfrm>
            <a:prstGeom prst="rect">
              <a:avLst/>
            </a:prstGeom>
          </p:spPr>
        </p:pic>
      </p:grpSp>
      <p:grpSp>
        <p:nvGrpSpPr>
          <p:cNvPr id="1048" name="Group 1047"/>
          <p:cNvGrpSpPr/>
          <p:nvPr/>
        </p:nvGrpSpPr>
        <p:grpSpPr>
          <a:xfrm>
            <a:off x="5211098" y="4827984"/>
            <a:ext cx="2739704" cy="731520"/>
            <a:chOff x="5211098" y="4827984"/>
            <a:chExt cx="2739704" cy="731520"/>
          </a:xfrm>
        </p:grpSpPr>
        <p:grpSp>
          <p:nvGrpSpPr>
            <p:cNvPr id="1047" name="Group 1046"/>
            <p:cNvGrpSpPr/>
            <p:nvPr/>
          </p:nvGrpSpPr>
          <p:grpSpPr>
            <a:xfrm>
              <a:off x="5211098" y="4827984"/>
              <a:ext cx="2739704" cy="731520"/>
              <a:chOff x="5211098" y="4827984"/>
              <a:chExt cx="2739704" cy="73152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5211098" y="5078879"/>
                <a:ext cx="0" cy="4114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211601" y="5543277"/>
                <a:ext cx="272284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939087" y="4827984"/>
                <a:ext cx="0" cy="73152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7493602" y="4841118"/>
                <a:ext cx="457200" cy="0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9312" y="5229224"/>
              <a:ext cx="1009068" cy="256032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245007" y="4644897"/>
            <a:ext cx="21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Exploit by one epoch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4729504" y="4703254"/>
            <a:ext cx="401296" cy="328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7980217" y="3141471"/>
            <a:ext cx="2698938" cy="1080519"/>
            <a:chOff x="7980217" y="3141471"/>
            <a:chExt cx="2698938" cy="1080519"/>
          </a:xfrm>
        </p:grpSpPr>
        <p:pic>
          <p:nvPicPr>
            <p:cNvPr id="1030" name="Picture 10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851" y="3141471"/>
              <a:ext cx="2423304" cy="295011"/>
            </a:xfrm>
            <a:prstGeom prst="rect">
              <a:avLst/>
            </a:prstGeom>
          </p:spPr>
        </p:pic>
        <p:sp>
          <p:nvSpPr>
            <p:cNvPr id="1034" name="Rectangle 1033"/>
            <p:cNvSpPr/>
            <p:nvPr/>
          </p:nvSpPr>
          <p:spPr>
            <a:xfrm>
              <a:off x="7980217" y="3810729"/>
              <a:ext cx="630017" cy="4112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6" name="Straight Arrow Connector 1035"/>
            <p:cNvCxnSpPr>
              <a:stCxn id="1034" idx="0"/>
            </p:cNvCxnSpPr>
            <p:nvPr/>
          </p:nvCxnSpPr>
          <p:spPr>
            <a:xfrm flipV="1">
              <a:off x="8295226" y="3478221"/>
              <a:ext cx="236257" cy="3325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up 1050"/>
          <p:cNvGrpSpPr/>
          <p:nvPr/>
        </p:nvGrpSpPr>
        <p:grpSpPr>
          <a:xfrm>
            <a:off x="9544050" y="3409950"/>
            <a:ext cx="2581275" cy="1002903"/>
            <a:chOff x="9544050" y="3409950"/>
            <a:chExt cx="2581275" cy="1002903"/>
          </a:xfrm>
        </p:grpSpPr>
        <p:sp>
          <p:nvSpPr>
            <p:cNvPr id="1031" name="TextBox 1030"/>
            <p:cNvSpPr txBox="1"/>
            <p:nvPr/>
          </p:nvSpPr>
          <p:spPr>
            <a:xfrm>
              <a:off x="9544050" y="3489523"/>
              <a:ext cx="2581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Size of hypothesis space, which makes the exploration </a:t>
              </a:r>
              <a:r>
                <a:rPr lang="en-US" u="sng" dirty="0"/>
                <a:t>adaptive</a:t>
              </a:r>
            </a:p>
          </p:txBody>
        </p:sp>
        <p:cxnSp>
          <p:nvCxnSpPr>
            <p:cNvPr id="1039" name="Straight Connector 1038"/>
            <p:cNvCxnSpPr/>
            <p:nvPr/>
          </p:nvCxnSpPr>
          <p:spPr>
            <a:xfrm>
              <a:off x="10274300" y="3409950"/>
              <a:ext cx="3047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up 1048"/>
          <p:cNvGrpSpPr/>
          <p:nvPr/>
        </p:nvGrpSpPr>
        <p:grpSpPr>
          <a:xfrm>
            <a:off x="2467179" y="3203575"/>
            <a:ext cx="2744105" cy="2353072"/>
            <a:chOff x="2467179" y="3203575"/>
            <a:chExt cx="2744105" cy="235307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470150" y="3203575"/>
              <a:ext cx="0" cy="235307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467179" y="3217900"/>
              <a:ext cx="132156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5173" y="5229224"/>
              <a:ext cx="1152146" cy="256032"/>
            </a:xfrm>
            <a:prstGeom prst="rect">
              <a:avLst/>
            </a:prstGeom>
          </p:spPr>
        </p:pic>
        <p:cxnSp>
          <p:nvCxnSpPr>
            <p:cNvPr id="88" name="Straight Connector 87"/>
            <p:cNvCxnSpPr/>
            <p:nvPr/>
          </p:nvCxnSpPr>
          <p:spPr>
            <a:xfrm flipH="1">
              <a:off x="2474120" y="5544039"/>
              <a:ext cx="27371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2" name="Picture 10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675" y="3095624"/>
            <a:ext cx="2986100" cy="27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4423" y="4198962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Length of epoch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486" y="4764275"/>
            <a:ext cx="3520500" cy="3665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14226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2" grpId="0"/>
      <p:bldP spid="102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random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[Aue02]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Just Flip A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91" y="2848388"/>
            <a:ext cx="53657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39" y="2976837"/>
            <a:ext cx="2297232" cy="34062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849064" y="3410226"/>
            <a:ext cx="1544571" cy="653774"/>
            <a:chOff x="3849064" y="3410226"/>
            <a:chExt cx="1544571" cy="653774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89670" y="3410226"/>
              <a:ext cx="803965" cy="6537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9064" y="3504232"/>
              <a:ext cx="793616" cy="30772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788558" y="3414644"/>
            <a:ext cx="3240590" cy="1132240"/>
            <a:chOff x="5788558" y="3414644"/>
            <a:chExt cx="3240590" cy="11322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59060" y="3414644"/>
              <a:ext cx="675861" cy="6581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0294" y="3477383"/>
              <a:ext cx="821084" cy="3108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88558" y="4250701"/>
              <a:ext cx="3240590" cy="29618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414642" y="4598504"/>
            <a:ext cx="4571547" cy="1371888"/>
            <a:chOff x="3414642" y="4598504"/>
            <a:chExt cx="4571547" cy="137188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576417" y="4629426"/>
              <a:ext cx="830470" cy="9011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733774" y="4598504"/>
              <a:ext cx="874643" cy="9320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4642" y="5675793"/>
              <a:ext cx="4571547" cy="29459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 rot="10800000">
            <a:off x="2405892" y="3101009"/>
            <a:ext cx="787881" cy="2721112"/>
            <a:chOff x="6097293" y="3125876"/>
            <a:chExt cx="1402504" cy="19202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97293" y="3137587"/>
              <a:ext cx="13952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04586" y="5038693"/>
              <a:ext cx="1395211" cy="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22052" y="1736037"/>
            <a:ext cx="3613426" cy="369332"/>
            <a:chOff x="8406296" y="2288209"/>
            <a:chExt cx="3613426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8406296" y="2288209"/>
              <a:ext cx="361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Constant      leads to linear regret!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89784" y="2393087"/>
              <a:ext cx="203689" cy="184290"/>
            </a:xfrm>
            <a:prstGeom prst="rect">
              <a:avLst/>
            </a:prstGeom>
          </p:spPr>
        </p:pic>
      </p:grpSp>
      <p:cxnSp>
        <p:nvCxnSpPr>
          <p:cNvPr id="40" name="Straight Connector 39"/>
          <p:cNvCxnSpPr/>
          <p:nvPr/>
        </p:nvCxnSpPr>
        <p:spPr>
          <a:xfrm flipV="1">
            <a:off x="7898296" y="3339548"/>
            <a:ext cx="344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0765" y="3502991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Arm selection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926469" y="1965738"/>
            <a:ext cx="4713357" cy="1200329"/>
            <a:chOff x="6926469" y="1965738"/>
            <a:chExt cx="4713357" cy="12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4288" y="2106887"/>
              <a:ext cx="2934336" cy="3907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26469" y="1965738"/>
              <a:ext cx="4713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By setting                                                         , we have</a:t>
              </a:r>
            </a:p>
            <a:p>
              <a:r>
                <a:rPr lang="en-US" dirty="0"/>
                <a:t>                                                                                                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8162" y="2470770"/>
              <a:ext cx="4010737" cy="38754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98678" y="4912138"/>
            <a:ext cx="339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Non-adaptive</a:t>
            </a:r>
            <a:r>
              <a:rPr lang="en-US" i="1" dirty="0">
                <a:solidFill>
                  <a:srgbClr val="FF0000"/>
                </a:solidFill>
              </a:rPr>
              <a:t>; often leads to sub-optimal performance in practice.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9931936" y="2817019"/>
            <a:ext cx="1495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7885" y="4196728"/>
            <a:ext cx="2566377" cy="357896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40518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random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Epoch greedy [LZ08]</a:t>
            </a:r>
          </a:p>
          <a:p>
            <a:pPr lvl="1"/>
            <a:r>
              <a:rPr lang="en-US" dirty="0"/>
              <a:t>Explore and then commit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14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5007" y="3017352"/>
            <a:ext cx="21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Explore by one step</a:t>
            </a:r>
          </a:p>
        </p:txBody>
      </p:sp>
      <p:grpSp>
        <p:nvGrpSpPr>
          <p:cNvPr id="1043" name="Group 1042"/>
          <p:cNvGrpSpPr/>
          <p:nvPr/>
        </p:nvGrpSpPr>
        <p:grpSpPr>
          <a:xfrm>
            <a:off x="2538413" y="3399468"/>
            <a:ext cx="6029354" cy="767778"/>
            <a:chOff x="2538413" y="3399468"/>
            <a:chExt cx="6029354" cy="76777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211098" y="3399468"/>
              <a:ext cx="0" cy="4112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413" y="3876675"/>
              <a:ext cx="6029354" cy="290571"/>
            </a:xfrm>
            <a:prstGeom prst="rect">
              <a:avLst/>
            </a:prstGeom>
          </p:spPr>
        </p:pic>
      </p:grpSp>
      <p:grpSp>
        <p:nvGrpSpPr>
          <p:cNvPr id="1044" name="Group 1043"/>
          <p:cNvGrpSpPr/>
          <p:nvPr/>
        </p:nvGrpSpPr>
        <p:grpSpPr>
          <a:xfrm>
            <a:off x="3043239" y="4221991"/>
            <a:ext cx="4386688" cy="764346"/>
            <a:chOff x="3043239" y="4221991"/>
            <a:chExt cx="4386688" cy="764346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5211098" y="4221991"/>
              <a:ext cx="0" cy="41148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3239" y="4729161"/>
              <a:ext cx="4386688" cy="257176"/>
            </a:xfrm>
            <a:prstGeom prst="rect">
              <a:avLst/>
            </a:prstGeom>
          </p:spPr>
        </p:pic>
      </p:grpSp>
      <p:grpSp>
        <p:nvGrpSpPr>
          <p:cNvPr id="1048" name="Group 1047"/>
          <p:cNvGrpSpPr/>
          <p:nvPr/>
        </p:nvGrpSpPr>
        <p:grpSpPr>
          <a:xfrm>
            <a:off x="5211098" y="4827984"/>
            <a:ext cx="2739704" cy="731520"/>
            <a:chOff x="5211098" y="4827984"/>
            <a:chExt cx="2739704" cy="731520"/>
          </a:xfrm>
        </p:grpSpPr>
        <p:grpSp>
          <p:nvGrpSpPr>
            <p:cNvPr id="1047" name="Group 1046"/>
            <p:cNvGrpSpPr/>
            <p:nvPr/>
          </p:nvGrpSpPr>
          <p:grpSpPr>
            <a:xfrm>
              <a:off x="5211098" y="4827984"/>
              <a:ext cx="2739704" cy="731520"/>
              <a:chOff x="5211098" y="4827984"/>
              <a:chExt cx="2739704" cy="73152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5211098" y="5078879"/>
                <a:ext cx="0" cy="4114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211601" y="5543277"/>
                <a:ext cx="272284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939087" y="4827984"/>
                <a:ext cx="0" cy="73152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7493602" y="4841118"/>
                <a:ext cx="457200" cy="0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9312" y="5229224"/>
              <a:ext cx="1009068" cy="256032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245007" y="4644897"/>
            <a:ext cx="21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Exploit by one epoch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4729504" y="4703254"/>
            <a:ext cx="401296" cy="328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7980217" y="3141471"/>
            <a:ext cx="2698938" cy="1080519"/>
            <a:chOff x="7980217" y="3141471"/>
            <a:chExt cx="2698938" cy="1080519"/>
          </a:xfrm>
        </p:grpSpPr>
        <p:pic>
          <p:nvPicPr>
            <p:cNvPr id="1030" name="Picture 10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851" y="3141471"/>
              <a:ext cx="2423304" cy="295011"/>
            </a:xfrm>
            <a:prstGeom prst="rect">
              <a:avLst/>
            </a:prstGeom>
          </p:spPr>
        </p:pic>
        <p:sp>
          <p:nvSpPr>
            <p:cNvPr id="1034" name="Rectangle 1033"/>
            <p:cNvSpPr/>
            <p:nvPr/>
          </p:nvSpPr>
          <p:spPr>
            <a:xfrm>
              <a:off x="7980217" y="3810729"/>
              <a:ext cx="630017" cy="4112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6" name="Straight Arrow Connector 1035"/>
            <p:cNvCxnSpPr>
              <a:stCxn id="1034" idx="0"/>
            </p:cNvCxnSpPr>
            <p:nvPr/>
          </p:nvCxnSpPr>
          <p:spPr>
            <a:xfrm flipV="1">
              <a:off x="8295226" y="3478221"/>
              <a:ext cx="236257" cy="3325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up 1050"/>
          <p:cNvGrpSpPr/>
          <p:nvPr/>
        </p:nvGrpSpPr>
        <p:grpSpPr>
          <a:xfrm>
            <a:off x="9544050" y="3409950"/>
            <a:ext cx="2581275" cy="1002903"/>
            <a:chOff x="9544050" y="3409950"/>
            <a:chExt cx="2581275" cy="1002903"/>
          </a:xfrm>
        </p:grpSpPr>
        <p:sp>
          <p:nvSpPr>
            <p:cNvPr id="1031" name="TextBox 1030"/>
            <p:cNvSpPr txBox="1"/>
            <p:nvPr/>
          </p:nvSpPr>
          <p:spPr>
            <a:xfrm>
              <a:off x="9544050" y="3489523"/>
              <a:ext cx="2581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Size of hypothesis space, which makes the exploration </a:t>
              </a:r>
              <a:r>
                <a:rPr lang="en-US" u="sng" dirty="0"/>
                <a:t>adaptive</a:t>
              </a:r>
            </a:p>
          </p:txBody>
        </p:sp>
        <p:cxnSp>
          <p:nvCxnSpPr>
            <p:cNvPr id="1039" name="Straight Connector 1038"/>
            <p:cNvCxnSpPr/>
            <p:nvPr/>
          </p:nvCxnSpPr>
          <p:spPr>
            <a:xfrm>
              <a:off x="10274300" y="3409950"/>
              <a:ext cx="3047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up 1048"/>
          <p:cNvGrpSpPr/>
          <p:nvPr/>
        </p:nvGrpSpPr>
        <p:grpSpPr>
          <a:xfrm>
            <a:off x="2467179" y="3203575"/>
            <a:ext cx="2744105" cy="2353072"/>
            <a:chOff x="2467179" y="3203575"/>
            <a:chExt cx="2744105" cy="235307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470150" y="3203575"/>
              <a:ext cx="0" cy="235307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467179" y="3217900"/>
              <a:ext cx="132156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5173" y="5229224"/>
              <a:ext cx="1152146" cy="256032"/>
            </a:xfrm>
            <a:prstGeom prst="rect">
              <a:avLst/>
            </a:prstGeom>
          </p:spPr>
        </p:pic>
        <p:cxnSp>
          <p:nvCxnSpPr>
            <p:cNvPr id="88" name="Straight Connector 87"/>
            <p:cNvCxnSpPr/>
            <p:nvPr/>
          </p:nvCxnSpPr>
          <p:spPr>
            <a:xfrm flipH="1">
              <a:off x="2474120" y="5544039"/>
              <a:ext cx="27371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2" name="Picture 10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675" y="3095624"/>
            <a:ext cx="2986100" cy="27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4423" y="4198962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Length of epoch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486" y="4764275"/>
            <a:ext cx="3520500" cy="3665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7384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2" grpId="0"/>
      <p:bldP spid="102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07" y="4744392"/>
            <a:ext cx="565575" cy="343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in the face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UCB1 [Aue02]</a:t>
            </a:r>
          </a:p>
          <a:p>
            <a:pPr lvl="1"/>
            <a:r>
              <a:rPr lang="en-US" dirty="0"/>
              <a:t>Upper confidence bound 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93009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7936" y="4371097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57189" y="4824561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325" y="5298520"/>
            <a:ext cx="344263" cy="292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64" y="5304870"/>
            <a:ext cx="476253" cy="28575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690191" y="3653183"/>
            <a:ext cx="4339220" cy="1462157"/>
            <a:chOff x="2690191" y="3653183"/>
            <a:chExt cx="4339220" cy="1462157"/>
          </a:xfrm>
        </p:grpSpPr>
        <p:grpSp>
          <p:nvGrpSpPr>
            <p:cNvPr id="6" name="Group 5"/>
            <p:cNvGrpSpPr/>
            <p:nvPr/>
          </p:nvGrpSpPr>
          <p:grpSpPr>
            <a:xfrm>
              <a:off x="2690191" y="3953566"/>
              <a:ext cx="283155" cy="1161774"/>
              <a:chOff x="3697356" y="3984487"/>
              <a:chExt cx="283155" cy="116177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3840145" y="4559748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3697356" y="5146261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066377" y="3653183"/>
              <a:ext cx="283845" cy="1445793"/>
              <a:chOff x="5073542" y="3684104"/>
              <a:chExt cx="283845" cy="144579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5083067" y="3698900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221357" y="3684104"/>
                <a:ext cx="1493" cy="7213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221357" y="4408556"/>
                <a:ext cx="1493" cy="7213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5073542" y="5120506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745170" y="4552950"/>
              <a:ext cx="284241" cy="553513"/>
              <a:chOff x="7752335" y="4583871"/>
              <a:chExt cx="284241" cy="55351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896121" y="4583871"/>
                <a:ext cx="1" cy="2714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7892550" y="4863064"/>
                <a:ext cx="2175" cy="27432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762256" y="5129449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7752335" y="4589303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2771395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50139" y="360631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36558" y="449797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247" y="4185822"/>
            <a:ext cx="4096805" cy="35460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752522" y="1307548"/>
            <a:ext cx="3366051" cy="499855"/>
            <a:chOff x="7054574" y="503583"/>
            <a:chExt cx="3366051" cy="499855"/>
          </a:xfrm>
        </p:grpSpPr>
        <p:sp>
          <p:nvSpPr>
            <p:cNvPr id="68" name="TextBox 67"/>
            <p:cNvSpPr txBox="1"/>
            <p:nvPr/>
          </p:nvSpPr>
          <p:spPr>
            <a:xfrm>
              <a:off x="7518398" y="503583"/>
              <a:ext cx="290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Lower regret bound of MAB:</a:t>
              </a:r>
            </a:p>
          </p:txBody>
        </p:sp>
        <p:pic>
          <p:nvPicPr>
            <p:cNvPr id="69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74" y="561251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4" name="Straight Connector 73"/>
          <p:cNvCxnSpPr/>
          <p:nvPr/>
        </p:nvCxnSpPr>
        <p:spPr>
          <a:xfrm flipV="1">
            <a:off x="9652000" y="4404139"/>
            <a:ext cx="415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082156" y="4576418"/>
            <a:ext cx="1139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6068" y="4270957"/>
            <a:ext cx="424481" cy="312118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2411896" y="4042395"/>
            <a:ext cx="4591738" cy="886298"/>
            <a:chOff x="2411896" y="4042395"/>
            <a:chExt cx="4591738" cy="886298"/>
          </a:xfrm>
        </p:grpSpPr>
        <p:grpSp>
          <p:nvGrpSpPr>
            <p:cNvPr id="79" name="Group 78"/>
            <p:cNvGrpSpPr/>
            <p:nvPr/>
          </p:nvGrpSpPr>
          <p:grpSpPr>
            <a:xfrm>
              <a:off x="3774298" y="4588026"/>
              <a:ext cx="553984" cy="340667"/>
              <a:chOff x="3774298" y="4588026"/>
              <a:chExt cx="553984" cy="340667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4298" y="4588026"/>
                <a:ext cx="295673" cy="340667"/>
              </a:xfrm>
              <a:prstGeom prst="rect">
                <a:avLst/>
              </a:prstGeom>
            </p:spPr>
          </p:pic>
          <p:cxnSp>
            <p:nvCxnSpPr>
              <p:cNvPr id="54" name="Straight Connector 53"/>
              <p:cNvCxnSpPr/>
              <p:nvPr/>
            </p:nvCxnSpPr>
            <p:spPr>
              <a:xfrm>
                <a:off x="4099682" y="471635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6363245" y="4469336"/>
              <a:ext cx="640389" cy="340180"/>
              <a:chOff x="6363245" y="4469336"/>
              <a:chExt cx="640389" cy="34018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3245" y="4469336"/>
                <a:ext cx="364920" cy="340180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6775034" y="4728886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411896" y="4042395"/>
              <a:ext cx="528982" cy="352286"/>
              <a:chOff x="2411896" y="4042395"/>
              <a:chExt cx="528982" cy="35228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712278" y="409933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1896" y="4042395"/>
                <a:ext cx="272523" cy="352286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2858053" y="3101010"/>
            <a:ext cx="4896775" cy="1644131"/>
            <a:chOff x="2858053" y="3101010"/>
            <a:chExt cx="4896775" cy="164413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58053" y="4125705"/>
              <a:ext cx="673725" cy="2596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74292" y="4000808"/>
              <a:ext cx="661861" cy="25600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059800" y="4499837"/>
              <a:ext cx="695028" cy="245304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401392" y="3101010"/>
              <a:ext cx="3902269" cy="1329322"/>
              <a:chOff x="3401392" y="3101010"/>
              <a:chExt cx="3902269" cy="132932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>
                <a:off x="3401392" y="3609009"/>
                <a:ext cx="2438401" cy="477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4951899" y="3644349"/>
                <a:ext cx="1055753" cy="5124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126922" y="3662018"/>
                <a:ext cx="1136763" cy="768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24557" y="3101010"/>
                <a:ext cx="1879104" cy="484508"/>
              </a:xfrm>
              <a:prstGeom prst="rect">
                <a:avLst/>
              </a:prstGeom>
            </p:spPr>
          </p:pic>
        </p:grp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02954" y="1637400"/>
            <a:ext cx="2594752" cy="372315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9837531" y="1802296"/>
            <a:ext cx="415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9303025" y="1917148"/>
            <a:ext cx="485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61446" y="1583769"/>
            <a:ext cx="1971338" cy="458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47463" y="4250851"/>
            <a:ext cx="2556622" cy="315633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255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ACA8-9D20-9C70-272E-D7503DF4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always square root?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70939-77E4-13DC-0500-73BEE36F9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Concentration inequality</a:t>
                </a:r>
              </a:p>
              <a:p>
                <a:pPr lvl="1"/>
                <a:r>
                  <a:rPr lang="en-US" dirty="0"/>
                  <a:t>E.g., law of large numbers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way to quantify how a set of </a:t>
                </a:r>
                <a:r>
                  <a:rPr lang="en-US" dirty="0" err="1"/>
                  <a:t>iid</a:t>
                </a:r>
                <a:r>
                  <a:rPr lang="en-US" dirty="0"/>
                  <a:t> random variables deviate from a chosen value of interest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70939-77E4-13DC-0500-73BEE36F9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3A57-5C9D-3DEA-51E3-705089A5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CE9C-DC66-AAAF-90E5-DC883F74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90711-5926-C873-5DE2-48F5B53E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3AE002-744E-6AD2-78A2-702D29310737}"/>
              </a:ext>
            </a:extLst>
          </p:cNvPr>
          <p:cNvGrpSpPr/>
          <p:nvPr/>
        </p:nvGrpSpPr>
        <p:grpSpPr>
          <a:xfrm>
            <a:off x="2209800" y="3632095"/>
            <a:ext cx="7687638" cy="1279639"/>
            <a:chOff x="2209800" y="3539629"/>
            <a:chExt cx="7687638" cy="127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66E3A7A-B4C6-2648-3735-022C72293B88}"/>
                    </a:ext>
                  </a:extLst>
                </p:cNvPr>
                <p:cNvSpPr txBox="1"/>
                <p:nvPr/>
              </p:nvSpPr>
              <p:spPr>
                <a:xfrm>
                  <a:off x="4710634" y="4115164"/>
                  <a:ext cx="2304285" cy="7041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66E3A7A-B4C6-2648-3735-022C72293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634" y="4115164"/>
                  <a:ext cx="2304285" cy="704104"/>
                </a:xfrm>
                <a:prstGeom prst="rect">
                  <a:avLst/>
                </a:prstGeom>
                <a:blipFill>
                  <a:blip r:embed="rId3"/>
                  <a:stretch>
                    <a:fillRect l="-2198" t="-3571" r="-3846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5FD42B-69B9-52A1-30BB-F14232646718}"/>
                </a:ext>
              </a:extLst>
            </p:cNvPr>
            <p:cNvSpPr txBox="1"/>
            <p:nvPr/>
          </p:nvSpPr>
          <p:spPr>
            <a:xfrm>
              <a:off x="2209800" y="3539629"/>
              <a:ext cx="76876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sz="2400" dirty="0"/>
                <a:t>Markov’s inequality for non-negative random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4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ACA8-9D20-9C70-272E-D7503DF4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always square root?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0939-77E4-13DC-0500-73BEE36F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Concentration inequality</a:t>
            </a:r>
          </a:p>
          <a:p>
            <a:pPr lvl="1"/>
            <a:r>
              <a:rPr lang="en-US" dirty="0" err="1"/>
              <a:t>Hoeffding's</a:t>
            </a:r>
            <a:r>
              <a:rPr lang="en-US" dirty="0"/>
              <a:t> inequality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3A57-5C9D-3DEA-51E3-705089A5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CE9C-DC66-AAAF-90E5-DC883F74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90711-5926-C873-5DE2-48F5B53E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6E3A7A-B4C6-2648-3735-022C72293B88}"/>
                  </a:ext>
                </a:extLst>
              </p:cNvPr>
              <p:cNvSpPr txBox="1"/>
              <p:nvPr/>
            </p:nvSpPr>
            <p:spPr>
              <a:xfrm>
                <a:off x="2538573" y="2851442"/>
                <a:ext cx="6183103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6E3A7A-B4C6-2648-3735-022C72293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73" y="2851442"/>
                <a:ext cx="6183103" cy="1008225"/>
              </a:xfrm>
              <a:prstGeom prst="rect">
                <a:avLst/>
              </a:prstGeom>
              <a:blipFill>
                <a:blip r:embed="rId2"/>
                <a:stretch>
                  <a:fillRect l="-7787" t="-121250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B7F27A-6E3C-541B-BA45-0242AC70A8AC}"/>
                  </a:ext>
                </a:extLst>
              </p:cNvPr>
              <p:cNvSpPr txBox="1"/>
              <p:nvPr/>
            </p:nvSpPr>
            <p:spPr>
              <a:xfrm>
                <a:off x="2320995" y="4176444"/>
                <a:ext cx="6842322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are </a:t>
                </a:r>
                <a:r>
                  <a:rPr lang="en-US" sz="2400" dirty="0" err="1"/>
                  <a:t>iid</a:t>
                </a:r>
                <a:r>
                  <a:rPr lang="en-US" sz="2400" dirty="0"/>
                  <a:t> random variables with finite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B7F27A-6E3C-541B-BA45-0242AC70A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95" y="4176444"/>
                <a:ext cx="6842322" cy="370614"/>
              </a:xfrm>
              <a:prstGeom prst="rect">
                <a:avLst/>
              </a:prstGeom>
              <a:blipFill>
                <a:blip r:embed="rId3"/>
                <a:stretch>
                  <a:fillRect t="-19355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8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56" y="2947488"/>
            <a:ext cx="3248167" cy="500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in the face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LinUCB</a:t>
            </a:r>
            <a:r>
              <a:rPr lang="en-US" dirty="0"/>
              <a:t> [LCLS10]</a:t>
            </a:r>
          </a:p>
          <a:p>
            <a:pPr lvl="1"/>
            <a:r>
              <a:rPr lang="en-US" dirty="0"/>
              <a:t>Upper confidence bound 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18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401392" y="3609009"/>
            <a:ext cx="2438401" cy="477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951899" y="3644349"/>
            <a:ext cx="1055753" cy="5124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8423965" y="4567583"/>
            <a:ext cx="3260035" cy="1488661"/>
            <a:chOff x="8207513" y="4046330"/>
            <a:chExt cx="3260035" cy="148866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97915" y="4396822"/>
              <a:ext cx="3015024" cy="341066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8980" y="4786933"/>
              <a:ext cx="2551056" cy="33337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3479" y="5167862"/>
              <a:ext cx="1326191" cy="313331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8211929" y="4072835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207513" y="4046330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496313" y="1320799"/>
            <a:ext cx="3723860" cy="616940"/>
            <a:chOff x="7496313" y="1320799"/>
            <a:chExt cx="3723860" cy="616940"/>
          </a:xfrm>
        </p:grpSpPr>
        <p:sp>
          <p:nvSpPr>
            <p:cNvPr id="114" name="TextBox 113"/>
            <p:cNvSpPr txBox="1"/>
            <p:nvPr/>
          </p:nvSpPr>
          <p:spPr>
            <a:xfrm>
              <a:off x="7920382" y="1320799"/>
              <a:ext cx="3299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bandit, </a:t>
              </a: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02124" y="1315123"/>
            <a:ext cx="4969068" cy="697607"/>
            <a:chOff x="2453924" y="62586"/>
            <a:chExt cx="4969068" cy="69760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86200" y="316162"/>
              <a:ext cx="3181350" cy="444031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2891245" y="62586"/>
              <a:ext cx="4531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regret bound in linear contextual bandit [CLRS11]:</a:t>
              </a:r>
            </a:p>
          </p:txBody>
        </p:sp>
        <p:pic>
          <p:nvPicPr>
            <p:cNvPr id="120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924" y="221855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1" name="Straight Connector 70"/>
          <p:cNvCxnSpPr/>
          <p:nvPr/>
        </p:nvCxnSpPr>
        <p:spPr>
          <a:xfrm flipV="1">
            <a:off x="9678504" y="3343965"/>
            <a:ext cx="129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4557" y="3101010"/>
            <a:ext cx="1879104" cy="4845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5910" y="3176929"/>
            <a:ext cx="2395203" cy="40177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411896" y="3894449"/>
            <a:ext cx="1170609" cy="1220891"/>
            <a:chOff x="2411896" y="3894449"/>
            <a:chExt cx="1170609" cy="1220891"/>
          </a:xfrm>
        </p:grpSpPr>
        <p:grpSp>
          <p:nvGrpSpPr>
            <p:cNvPr id="140" name="Group 139"/>
            <p:cNvGrpSpPr/>
            <p:nvPr/>
          </p:nvGrpSpPr>
          <p:grpSpPr>
            <a:xfrm>
              <a:off x="2411896" y="4042395"/>
              <a:ext cx="528982" cy="352286"/>
              <a:chOff x="2411896" y="4042395"/>
              <a:chExt cx="528982" cy="35228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2712278" y="409933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1896" y="4042395"/>
                <a:ext cx="272523" cy="352286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593009" y="3953566"/>
              <a:ext cx="989496" cy="1161774"/>
              <a:chOff x="2593009" y="3953566"/>
              <a:chExt cx="989496" cy="116177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08" name="Group 107"/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7" name="Straight Connector 146"/>
              <p:cNvCxnSpPr/>
              <p:nvPr/>
            </p:nvCxnSpPr>
            <p:spPr>
              <a:xfrm flipV="1">
                <a:off x="2593009" y="4532244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20677" y="4391371"/>
                <a:ext cx="461828" cy="344745"/>
              </a:xfrm>
              <a:prstGeom prst="rect">
                <a:avLst/>
              </a:prstGeom>
            </p:spPr>
          </p:pic>
        </p:grpSp>
        <p:sp>
          <p:nvSpPr>
            <p:cNvPr id="153" name="Oval 152"/>
            <p:cNvSpPr/>
            <p:nvPr/>
          </p:nvSpPr>
          <p:spPr>
            <a:xfrm>
              <a:off x="2771395" y="3894449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74298" y="3606317"/>
            <a:ext cx="1176251" cy="1492659"/>
            <a:chOff x="3774298" y="3606317"/>
            <a:chExt cx="1176251" cy="1492659"/>
          </a:xfrm>
        </p:grpSpPr>
        <p:grpSp>
          <p:nvGrpSpPr>
            <p:cNvPr id="122" name="Group 121"/>
            <p:cNvGrpSpPr/>
            <p:nvPr/>
          </p:nvGrpSpPr>
          <p:grpSpPr>
            <a:xfrm>
              <a:off x="4066377" y="3653183"/>
              <a:ext cx="869776" cy="1445793"/>
              <a:chOff x="5073542" y="3684104"/>
              <a:chExt cx="869776" cy="1445793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5073542" y="3684104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81457" y="4031729"/>
                <a:ext cx="661861" cy="256003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>
              <a:off x="3774298" y="4588026"/>
              <a:ext cx="553984" cy="340667"/>
              <a:chOff x="3774298" y="4588026"/>
              <a:chExt cx="553984" cy="340667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74298" y="4588026"/>
                <a:ext cx="295673" cy="340667"/>
              </a:xfrm>
              <a:prstGeom prst="rect">
                <a:avLst/>
              </a:prstGeom>
            </p:spPr>
          </p:pic>
          <p:cxnSp>
            <p:nvCxnSpPr>
              <p:cNvPr id="146" name="Straight Connector 145"/>
              <p:cNvCxnSpPr/>
              <p:nvPr/>
            </p:nvCxnSpPr>
            <p:spPr>
              <a:xfrm>
                <a:off x="4099682" y="471635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 flipV="1">
              <a:off x="3967936" y="4371097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526068" y="4270957"/>
              <a:ext cx="424481" cy="312118"/>
            </a:xfrm>
            <a:prstGeom prst="rect">
              <a:avLst/>
            </a:prstGeom>
          </p:spPr>
        </p:pic>
        <p:sp>
          <p:nvSpPr>
            <p:cNvPr id="154" name="Oval 153"/>
            <p:cNvSpPr/>
            <p:nvPr/>
          </p:nvSpPr>
          <p:spPr>
            <a:xfrm>
              <a:off x="4150139" y="360631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63245" y="4469336"/>
            <a:ext cx="1391583" cy="637127"/>
            <a:chOff x="6363245" y="4469336"/>
            <a:chExt cx="1391583" cy="637127"/>
          </a:xfrm>
        </p:grpSpPr>
        <p:grpSp>
          <p:nvGrpSpPr>
            <p:cNvPr id="129" name="Group 128"/>
            <p:cNvGrpSpPr/>
            <p:nvPr/>
          </p:nvGrpSpPr>
          <p:grpSpPr>
            <a:xfrm>
              <a:off x="6745170" y="4499837"/>
              <a:ext cx="1009658" cy="606626"/>
              <a:chOff x="7752335" y="4530758"/>
              <a:chExt cx="1009658" cy="606626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7752335" y="4583871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66965" y="4530758"/>
                <a:ext cx="695028" cy="245304"/>
              </a:xfrm>
              <a:prstGeom prst="rect">
                <a:avLst/>
              </a:prstGeom>
            </p:spPr>
          </p:pic>
        </p:grpSp>
        <p:grpSp>
          <p:nvGrpSpPr>
            <p:cNvPr id="139" name="Group 138"/>
            <p:cNvGrpSpPr/>
            <p:nvPr/>
          </p:nvGrpSpPr>
          <p:grpSpPr>
            <a:xfrm>
              <a:off x="6363245" y="4469336"/>
              <a:ext cx="640389" cy="340180"/>
              <a:chOff x="6363245" y="4469336"/>
              <a:chExt cx="640389" cy="340180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3245" y="4469336"/>
                <a:ext cx="364920" cy="340180"/>
              </a:xfrm>
              <a:prstGeom prst="rect">
                <a:avLst/>
              </a:prstGeom>
            </p:spPr>
          </p:pic>
          <p:cxnSp>
            <p:nvCxnSpPr>
              <p:cNvPr id="144" name="Straight Connector 143"/>
              <p:cNvCxnSpPr/>
              <p:nvPr/>
            </p:nvCxnSpPr>
            <p:spPr>
              <a:xfrm>
                <a:off x="6775034" y="4728886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V="1">
              <a:off x="6657189" y="4824561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171107" y="4744392"/>
              <a:ext cx="565575" cy="343385"/>
            </a:xfrm>
            <a:prstGeom prst="rect">
              <a:avLst/>
            </a:prstGeom>
          </p:spPr>
        </p:pic>
        <p:sp>
          <p:nvSpPr>
            <p:cNvPr id="155" name="Oval 154"/>
            <p:cNvSpPr/>
            <p:nvPr/>
          </p:nvSpPr>
          <p:spPr>
            <a:xfrm>
              <a:off x="6836558" y="449797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Straight Arrow Connector 155"/>
          <p:cNvCxnSpPr/>
          <p:nvPr/>
        </p:nvCxnSpPr>
        <p:spPr>
          <a:xfrm>
            <a:off x="6126922" y="3662018"/>
            <a:ext cx="1136763" cy="7683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95" name="Straight Arrow Connector 94"/>
            <p:cNvCxnSpPr>
              <a:stCxn id="87" idx="2"/>
              <a:endCxn id="152" idx="0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89" name="Straight Arrow Connector 88"/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74225" y="2111512"/>
            <a:ext cx="4053584" cy="778886"/>
            <a:chOff x="7474225" y="2111512"/>
            <a:chExt cx="4053584" cy="778886"/>
          </a:xfrm>
        </p:grpSpPr>
        <p:sp>
          <p:nvSpPr>
            <p:cNvPr id="65" name="TextBox 64"/>
            <p:cNvSpPr txBox="1"/>
            <p:nvPr/>
          </p:nvSpPr>
          <p:spPr>
            <a:xfrm>
              <a:off x="7474225" y="2111512"/>
              <a:ext cx="271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Confidence ellipsoid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610901" y="2411529"/>
              <a:ext cx="3916908" cy="478869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3733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contextual bandits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General] 3-D surface plot in Paraview -- CFD Online Discussion For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02" y="2640682"/>
            <a:ext cx="48768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113487" y="3947160"/>
            <a:ext cx="393744" cy="558939"/>
            <a:chOff x="5113487" y="3947160"/>
            <a:chExt cx="393744" cy="558939"/>
          </a:xfrm>
        </p:grpSpPr>
        <p:grpSp>
          <p:nvGrpSpPr>
            <p:cNvPr id="16" name="Group 15"/>
            <p:cNvGrpSpPr/>
            <p:nvPr/>
          </p:nvGrpSpPr>
          <p:grpSpPr>
            <a:xfrm>
              <a:off x="5113487" y="3947160"/>
              <a:ext cx="187642" cy="309274"/>
              <a:chOff x="1692107" y="4030910"/>
              <a:chExt cx="187642" cy="88084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1786855" y="4030910"/>
                <a:ext cx="0" cy="8808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692107" y="4042839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1696869" y="4904851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31130" y="4229100"/>
                  <a:ext cx="276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1130" y="4229100"/>
                  <a:ext cx="27610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333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6755597" y="3867150"/>
            <a:ext cx="486697" cy="905649"/>
            <a:chOff x="6755597" y="3867150"/>
            <a:chExt cx="486697" cy="905649"/>
          </a:xfrm>
        </p:grpSpPr>
        <p:grpSp>
          <p:nvGrpSpPr>
            <p:cNvPr id="20" name="Group 19"/>
            <p:cNvGrpSpPr/>
            <p:nvPr/>
          </p:nvGrpSpPr>
          <p:grpSpPr>
            <a:xfrm>
              <a:off x="6755597" y="3867150"/>
              <a:ext cx="187642" cy="743614"/>
              <a:chOff x="1692107" y="4030910"/>
              <a:chExt cx="187642" cy="88084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1786855" y="4030910"/>
                <a:ext cx="0" cy="8808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692107" y="4042839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1696869" y="4904851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960870" y="449580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870" y="4495800"/>
                  <a:ext cx="2814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062177" y="2644140"/>
            <a:ext cx="444787" cy="652174"/>
            <a:chOff x="6062177" y="2644140"/>
            <a:chExt cx="444787" cy="652174"/>
          </a:xfrm>
        </p:grpSpPr>
        <p:grpSp>
          <p:nvGrpSpPr>
            <p:cNvPr id="13" name="Group 12"/>
            <p:cNvGrpSpPr/>
            <p:nvPr/>
          </p:nvGrpSpPr>
          <p:grpSpPr>
            <a:xfrm>
              <a:off x="6062177" y="2880360"/>
              <a:ext cx="187642" cy="415954"/>
              <a:chOff x="1692107" y="4030910"/>
              <a:chExt cx="187642" cy="88084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1786855" y="4030910"/>
                <a:ext cx="0" cy="8808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692107" y="4042839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696869" y="4904851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25540" y="264414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5540" y="2644140"/>
                  <a:ext cx="28142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043" r="-8696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66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r>
              <a:rPr lang="en-US" dirty="0"/>
              <a:t>Classical exploration strategies</a:t>
            </a:r>
          </a:p>
          <a:p>
            <a:r>
              <a:rPr lang="en-US" dirty="0"/>
              <a:t>Advanced bandit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5A2BF-2882-676C-108E-B97A40A0621F}"/>
              </a:ext>
            </a:extLst>
          </p:cNvPr>
          <p:cNvGrpSpPr/>
          <p:nvPr/>
        </p:nvGrpSpPr>
        <p:grpSpPr>
          <a:xfrm>
            <a:off x="5794625" y="2496620"/>
            <a:ext cx="3280881" cy="667820"/>
            <a:chOff x="5794625" y="2496620"/>
            <a:chExt cx="3280881" cy="6678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8D2ADF-E249-1597-443D-23F49E45717D}"/>
                </a:ext>
              </a:extLst>
            </p:cNvPr>
            <p:cNvSpPr txBox="1"/>
            <p:nvPr/>
          </p:nvSpPr>
          <p:spPr>
            <a:xfrm>
              <a:off x="6096000" y="2658221"/>
              <a:ext cx="2979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Beyond our textbook!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8D23C927-CA18-153D-B173-E21EC74E9FB6}"/>
                </a:ext>
              </a:extLst>
            </p:cNvPr>
            <p:cNvSpPr/>
            <p:nvPr/>
          </p:nvSpPr>
          <p:spPr>
            <a:xfrm>
              <a:off x="5794625" y="2496620"/>
              <a:ext cx="226031" cy="66782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7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87" y="3200399"/>
            <a:ext cx="3548081" cy="49243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97" y="3221105"/>
            <a:ext cx="2395203" cy="40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in the face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GLM-UCB [FCGS10]</a:t>
            </a:r>
          </a:p>
          <a:p>
            <a:pPr lvl="1"/>
            <a:r>
              <a:rPr lang="en-US" dirty="0"/>
              <a:t>A generalized linear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20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401392" y="3609009"/>
            <a:ext cx="2438401" cy="477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951899" y="3644349"/>
            <a:ext cx="1055753" cy="5124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26922" y="3662018"/>
            <a:ext cx="1205949" cy="8746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496313" y="1320799"/>
            <a:ext cx="4210583" cy="616940"/>
            <a:chOff x="7496313" y="1320799"/>
            <a:chExt cx="4210583" cy="616940"/>
          </a:xfrm>
        </p:grpSpPr>
        <p:sp>
          <p:nvSpPr>
            <p:cNvPr id="114" name="TextBox 113"/>
            <p:cNvSpPr txBox="1"/>
            <p:nvPr/>
          </p:nvSpPr>
          <p:spPr>
            <a:xfrm>
              <a:off x="7920382" y="1320799"/>
              <a:ext cx="3786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 [LCLS10], </a:t>
              </a: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7488599" y="1315199"/>
            <a:ext cx="3723860" cy="636790"/>
            <a:chOff x="7466263" y="2127875"/>
            <a:chExt cx="3723860" cy="636790"/>
          </a:xfrm>
        </p:grpSpPr>
        <p:sp>
          <p:nvSpPr>
            <p:cNvPr id="97" name="TextBox 96"/>
            <p:cNvSpPr txBox="1"/>
            <p:nvPr/>
          </p:nvSpPr>
          <p:spPr>
            <a:xfrm>
              <a:off x="7890332" y="2127875"/>
              <a:ext cx="3299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generalized linear bandit, </a:t>
              </a:r>
            </a:p>
          </p:txBody>
        </p:sp>
        <p:pic>
          <p:nvPicPr>
            <p:cNvPr id="108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263" y="2260640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06364" y="2455772"/>
              <a:ext cx="2499879" cy="308893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7823263" y="1643394"/>
            <a:ext cx="3988159" cy="863022"/>
            <a:chOff x="7770254" y="2434107"/>
            <a:chExt cx="3988159" cy="863022"/>
          </a:xfrm>
        </p:grpSpPr>
        <p:grpSp>
          <p:nvGrpSpPr>
            <p:cNvPr id="35" name="Group 34"/>
            <p:cNvGrpSpPr/>
            <p:nvPr/>
          </p:nvGrpSpPr>
          <p:grpSpPr>
            <a:xfrm>
              <a:off x="7770254" y="2927797"/>
              <a:ext cx="3988159" cy="369332"/>
              <a:chOff x="7723031" y="2996485"/>
              <a:chExt cx="3988159" cy="3693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723031" y="2996485"/>
                <a:ext cx="2275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Link function, e.g., </a:t>
                </a: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07640" y="3048196"/>
                <a:ext cx="2103550" cy="299410"/>
              </a:xfrm>
              <a:prstGeom prst="rect">
                <a:avLst/>
              </a:prstGeom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7886163" y="2434107"/>
              <a:ext cx="3717702" cy="562378"/>
              <a:chOff x="7886163" y="2434107"/>
              <a:chExt cx="3717702" cy="56237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916473" y="2434107"/>
                <a:ext cx="764147" cy="3219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7886163" y="2760663"/>
                <a:ext cx="1014950" cy="2358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9704388" y="2755900"/>
                <a:ext cx="1899477" cy="2105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7933385" y="4164169"/>
            <a:ext cx="4194220" cy="1575517"/>
            <a:chOff x="7933385" y="4164169"/>
            <a:chExt cx="4194220" cy="1575517"/>
          </a:xfrm>
        </p:grpSpPr>
        <p:grpSp>
          <p:nvGrpSpPr>
            <p:cNvPr id="74" name="Group 73"/>
            <p:cNvGrpSpPr/>
            <p:nvPr/>
          </p:nvGrpSpPr>
          <p:grpSpPr>
            <a:xfrm>
              <a:off x="7933385" y="4164169"/>
              <a:ext cx="3279820" cy="369332"/>
              <a:chOff x="8135155" y="4129825"/>
              <a:chExt cx="3279820" cy="36933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8135155" y="4129825"/>
                <a:ext cx="3279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closed form solution for </a:t>
                </a: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115" y="4159876"/>
                <a:ext cx="225381" cy="300508"/>
              </a:xfrm>
              <a:prstGeom prst="rect">
                <a:avLst/>
              </a:prstGeom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7933385" y="4524777"/>
              <a:ext cx="376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Using gradient descent to solve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19559" y="4912081"/>
              <a:ext cx="4069409" cy="462702"/>
            </a:xfrm>
            <a:prstGeom prst="rect">
              <a:avLst/>
            </a:prstGeom>
          </p:spPr>
        </p:pic>
        <p:grpSp>
          <p:nvGrpSpPr>
            <p:cNvPr id="84" name="Group 83"/>
            <p:cNvGrpSpPr/>
            <p:nvPr/>
          </p:nvGrpSpPr>
          <p:grpSpPr>
            <a:xfrm>
              <a:off x="7972022" y="5357612"/>
              <a:ext cx="3185374" cy="369332"/>
              <a:chOff x="8036417" y="5357612"/>
              <a:chExt cx="3185374" cy="369332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14873" y="5424644"/>
                <a:ext cx="2406918" cy="272276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8036417" y="5357612"/>
                <a:ext cx="957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</a:t>
                </a:r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>
              <a:off x="7972022" y="4189928"/>
              <a:ext cx="4155583" cy="1549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0196029" y="3618879"/>
            <a:ext cx="919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2411896" y="3894449"/>
            <a:ext cx="1170609" cy="1220891"/>
            <a:chOff x="2411896" y="3894449"/>
            <a:chExt cx="1170609" cy="1220891"/>
          </a:xfrm>
        </p:grpSpPr>
        <p:grpSp>
          <p:nvGrpSpPr>
            <p:cNvPr id="103" name="Group 102"/>
            <p:cNvGrpSpPr/>
            <p:nvPr/>
          </p:nvGrpSpPr>
          <p:grpSpPr>
            <a:xfrm>
              <a:off x="2411896" y="4042395"/>
              <a:ext cx="528982" cy="352286"/>
              <a:chOff x="2411896" y="4042395"/>
              <a:chExt cx="528982" cy="352286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2712278" y="409933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1896" y="4042395"/>
                <a:ext cx="272523" cy="352286"/>
              </a:xfrm>
              <a:prstGeom prst="rect">
                <a:avLst/>
              </a:prstGeom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2593009" y="3953566"/>
              <a:ext cx="989496" cy="1161774"/>
              <a:chOff x="2593009" y="3953566"/>
              <a:chExt cx="989496" cy="116177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19" name="Group 118"/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7" name="Straight Connector 106"/>
              <p:cNvCxnSpPr/>
              <p:nvPr/>
            </p:nvCxnSpPr>
            <p:spPr>
              <a:xfrm flipV="1">
                <a:off x="2593009" y="4532244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0677" y="4391371"/>
                <a:ext cx="461828" cy="344745"/>
              </a:xfrm>
              <a:prstGeom prst="rect">
                <a:avLst/>
              </a:prstGeom>
            </p:spPr>
          </p:pic>
        </p:grpSp>
        <p:sp>
          <p:nvSpPr>
            <p:cNvPr id="105" name="Oval 104"/>
            <p:cNvSpPr/>
            <p:nvPr/>
          </p:nvSpPr>
          <p:spPr>
            <a:xfrm>
              <a:off x="2771395" y="3894449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774298" y="3606317"/>
            <a:ext cx="1176251" cy="1492659"/>
            <a:chOff x="3774298" y="3606317"/>
            <a:chExt cx="1176251" cy="1492659"/>
          </a:xfrm>
        </p:grpSpPr>
        <p:grpSp>
          <p:nvGrpSpPr>
            <p:cNvPr id="130" name="Group 129"/>
            <p:cNvGrpSpPr/>
            <p:nvPr/>
          </p:nvGrpSpPr>
          <p:grpSpPr>
            <a:xfrm>
              <a:off x="4066377" y="3653183"/>
              <a:ext cx="869776" cy="1445793"/>
              <a:chOff x="5073542" y="3684104"/>
              <a:chExt cx="869776" cy="1445793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5073542" y="3684104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81457" y="4031729"/>
                <a:ext cx="661861" cy="256003"/>
              </a:xfrm>
              <a:prstGeom prst="rect">
                <a:avLst/>
              </a:prstGeom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3774298" y="4588026"/>
              <a:ext cx="553984" cy="340667"/>
              <a:chOff x="3774298" y="4588026"/>
              <a:chExt cx="553984" cy="340667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74298" y="4588026"/>
                <a:ext cx="295673" cy="340667"/>
              </a:xfrm>
              <a:prstGeom prst="rect">
                <a:avLst/>
              </a:prstGeom>
            </p:spPr>
          </p:pic>
          <p:cxnSp>
            <p:nvCxnSpPr>
              <p:cNvPr id="136" name="Straight Connector 135"/>
              <p:cNvCxnSpPr/>
              <p:nvPr/>
            </p:nvCxnSpPr>
            <p:spPr>
              <a:xfrm>
                <a:off x="4099682" y="471635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/>
            <p:cNvCxnSpPr/>
            <p:nvPr/>
          </p:nvCxnSpPr>
          <p:spPr>
            <a:xfrm flipV="1">
              <a:off x="3967936" y="4371097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526068" y="4270957"/>
              <a:ext cx="424481" cy="312118"/>
            </a:xfrm>
            <a:prstGeom prst="rect">
              <a:avLst/>
            </a:prstGeom>
          </p:spPr>
        </p:pic>
        <p:sp>
          <p:nvSpPr>
            <p:cNvPr id="134" name="Oval 133"/>
            <p:cNvSpPr/>
            <p:nvPr/>
          </p:nvSpPr>
          <p:spPr>
            <a:xfrm>
              <a:off x="4150139" y="360631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363245" y="4469336"/>
            <a:ext cx="1391583" cy="637127"/>
            <a:chOff x="6363245" y="4469336"/>
            <a:chExt cx="1391583" cy="637127"/>
          </a:xfrm>
        </p:grpSpPr>
        <p:grpSp>
          <p:nvGrpSpPr>
            <p:cNvPr id="144" name="Group 143"/>
            <p:cNvGrpSpPr/>
            <p:nvPr/>
          </p:nvGrpSpPr>
          <p:grpSpPr>
            <a:xfrm>
              <a:off x="6745170" y="4499837"/>
              <a:ext cx="1009658" cy="606626"/>
              <a:chOff x="7752335" y="4530758"/>
              <a:chExt cx="1009658" cy="606626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7752335" y="4583871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66965" y="4530758"/>
                <a:ext cx="695028" cy="245304"/>
              </a:xfrm>
              <a:prstGeom prst="rect">
                <a:avLst/>
              </a:prstGeom>
            </p:spPr>
          </p:pic>
        </p:grpSp>
        <p:grpSp>
          <p:nvGrpSpPr>
            <p:cNvPr id="145" name="Group 144"/>
            <p:cNvGrpSpPr/>
            <p:nvPr/>
          </p:nvGrpSpPr>
          <p:grpSpPr>
            <a:xfrm>
              <a:off x="6363245" y="4469336"/>
              <a:ext cx="640389" cy="340180"/>
              <a:chOff x="6363245" y="4469336"/>
              <a:chExt cx="640389" cy="340180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3245" y="4469336"/>
                <a:ext cx="364920" cy="340180"/>
              </a:xfrm>
              <a:prstGeom prst="rect">
                <a:avLst/>
              </a:prstGeom>
            </p:spPr>
          </p:pic>
          <p:cxnSp>
            <p:nvCxnSpPr>
              <p:cNvPr id="150" name="Straight Connector 149"/>
              <p:cNvCxnSpPr/>
              <p:nvPr/>
            </p:nvCxnSpPr>
            <p:spPr>
              <a:xfrm>
                <a:off x="6775034" y="4728886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flipV="1">
              <a:off x="6657189" y="4824561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171107" y="4744392"/>
              <a:ext cx="565575" cy="343385"/>
            </a:xfrm>
            <a:prstGeom prst="rect">
              <a:avLst/>
            </a:prstGeom>
          </p:spPr>
        </p:pic>
        <p:sp>
          <p:nvSpPr>
            <p:cNvPr id="148" name="Oval 147"/>
            <p:cNvSpPr/>
            <p:nvPr/>
          </p:nvSpPr>
          <p:spPr>
            <a:xfrm>
              <a:off x="6836558" y="449797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158" name="Straight Arrow Connector 157"/>
            <p:cNvCxnSpPr>
              <a:stCxn id="159" idx="2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160" name="Straight Arrow Connector 159"/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75270" y="2682534"/>
            <a:ext cx="1941183" cy="4595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206391" y="2517850"/>
            <a:ext cx="2716695" cy="658739"/>
            <a:chOff x="8206391" y="2517850"/>
            <a:chExt cx="2716695" cy="658739"/>
          </a:xfrm>
        </p:grpSpPr>
        <p:sp>
          <p:nvSpPr>
            <p:cNvPr id="102" name="TextBox 101"/>
            <p:cNvSpPr txBox="1"/>
            <p:nvPr/>
          </p:nvSpPr>
          <p:spPr>
            <a:xfrm>
              <a:off x="8206391" y="2517850"/>
              <a:ext cx="271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Confidence ellipsoid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824913" y="2814635"/>
              <a:ext cx="2051074" cy="361954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3526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in the face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KL-UCB [GC11]</a:t>
            </a:r>
          </a:p>
          <a:p>
            <a:pPr lvl="1"/>
            <a:r>
              <a:rPr lang="en-US" dirty="0"/>
              <a:t>Compute upper confidence bound directly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35" y="5795823"/>
            <a:ext cx="4523562" cy="452356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2485623" y="2802161"/>
            <a:ext cx="6728649" cy="1646152"/>
            <a:chOff x="2485623" y="2802161"/>
            <a:chExt cx="6728649" cy="1646152"/>
          </a:xfrm>
        </p:grpSpPr>
        <p:grpSp>
          <p:nvGrpSpPr>
            <p:cNvPr id="46" name="Group 45"/>
            <p:cNvGrpSpPr/>
            <p:nvPr/>
          </p:nvGrpSpPr>
          <p:grpSpPr>
            <a:xfrm>
              <a:off x="2869067" y="3206839"/>
              <a:ext cx="3960220" cy="1241474"/>
              <a:chOff x="2869067" y="3206839"/>
              <a:chExt cx="3960220" cy="1241474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>
                <a:off x="2869067" y="3206839"/>
                <a:ext cx="1290809" cy="6731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4231861" y="3211132"/>
                <a:ext cx="82563" cy="3360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494727" y="3219718"/>
                <a:ext cx="2334560" cy="12285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5623" y="2802161"/>
              <a:ext cx="6728649" cy="344577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4938643" y="2031724"/>
            <a:ext cx="2148233" cy="1109041"/>
            <a:chOff x="4938643" y="2031724"/>
            <a:chExt cx="2148233" cy="1109041"/>
          </a:xfrm>
        </p:grpSpPr>
        <p:sp>
          <p:nvSpPr>
            <p:cNvPr id="86" name="Rectangle 85"/>
            <p:cNvSpPr/>
            <p:nvPr/>
          </p:nvSpPr>
          <p:spPr>
            <a:xfrm>
              <a:off x="4938643" y="2796209"/>
              <a:ext cx="257245" cy="344556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99326" y="2031724"/>
              <a:ext cx="198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CC00"/>
                  </a:solidFill>
                </a:rPr>
                <a:t>Range of reward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5084417" y="2358887"/>
              <a:ext cx="141357" cy="393148"/>
            </a:xfrm>
            <a:prstGeom prst="straightConnector1">
              <a:avLst/>
            </a:prstGeom>
            <a:ln w="190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950149" y="2067064"/>
            <a:ext cx="2118466" cy="1047611"/>
            <a:chOff x="7950149" y="2067064"/>
            <a:chExt cx="2118466" cy="1047611"/>
          </a:xfrm>
        </p:grpSpPr>
        <p:sp>
          <p:nvSpPr>
            <p:cNvPr id="94" name="Rectangle 93"/>
            <p:cNvSpPr/>
            <p:nvPr/>
          </p:nvSpPr>
          <p:spPr>
            <a:xfrm>
              <a:off x="7950149" y="2838693"/>
              <a:ext cx="191346" cy="275982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81065" y="2067064"/>
              <a:ext cx="198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CC00"/>
                  </a:solidFill>
                </a:rPr>
                <a:t>A hyper-parameter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8050678" y="2397799"/>
              <a:ext cx="141357" cy="393148"/>
            </a:xfrm>
            <a:prstGeom prst="straightConnector1">
              <a:avLst/>
            </a:prstGeom>
            <a:ln w="190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8459304" y="4669183"/>
            <a:ext cx="3366052" cy="1470991"/>
            <a:chOff x="8379791" y="4315791"/>
            <a:chExt cx="3366052" cy="1470991"/>
          </a:xfrm>
        </p:grpSpPr>
        <p:sp>
          <p:nvSpPr>
            <p:cNvPr id="98" name="TextBox 97"/>
            <p:cNvSpPr txBox="1"/>
            <p:nvPr/>
          </p:nvSpPr>
          <p:spPr>
            <a:xfrm>
              <a:off x="8379791" y="4315791"/>
              <a:ext cx="193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Intuition:</a:t>
              </a: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7218" y="4643944"/>
              <a:ext cx="3215860" cy="439089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8795" y="5398053"/>
              <a:ext cx="2024810" cy="328740"/>
            </a:xfrm>
            <a:prstGeom prst="rect">
              <a:avLst/>
            </a:prstGeom>
          </p:spPr>
        </p:pic>
        <p:sp>
          <p:nvSpPr>
            <p:cNvPr id="101" name="Rectangle 100"/>
            <p:cNvSpPr/>
            <p:nvPr/>
          </p:nvSpPr>
          <p:spPr>
            <a:xfrm>
              <a:off x="8381859" y="5015709"/>
              <a:ext cx="1985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Pinsker's</a:t>
              </a:r>
              <a:r>
                <a:rPr lang="en-US" dirty="0"/>
                <a:t> inequality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397461" y="4355547"/>
              <a:ext cx="3348382" cy="1431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344452" y="4156765"/>
            <a:ext cx="27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Asymptotically optimal!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80466" y="3234876"/>
            <a:ext cx="6026664" cy="2355746"/>
            <a:chOff x="1880466" y="3234876"/>
            <a:chExt cx="6026664" cy="2355746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1107" y="4744392"/>
              <a:ext cx="565575" cy="343385"/>
            </a:xfrm>
            <a:prstGeom prst="rect">
              <a:avLst/>
            </a:prstGeom>
          </p:spPr>
        </p:pic>
        <p:cxnSp>
          <p:nvCxnSpPr>
            <p:cNvPr id="93" name="Straight Connector 92"/>
            <p:cNvCxnSpPr/>
            <p:nvPr/>
          </p:nvCxnSpPr>
          <p:spPr>
            <a:xfrm flipV="1">
              <a:off x="2593009" y="4532244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2690191" y="3953566"/>
              <a:ext cx="841587" cy="1161774"/>
              <a:chOff x="3697356" y="3984487"/>
              <a:chExt cx="841587" cy="1161774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218" y="4156626"/>
                <a:ext cx="673725" cy="259600"/>
              </a:xfrm>
              <a:prstGeom prst="rect">
                <a:avLst/>
              </a:prstGeom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3697356" y="3984487"/>
                <a:ext cx="283155" cy="1161774"/>
                <a:chOff x="3697356" y="3984487"/>
                <a:chExt cx="283155" cy="1161774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3706191" y="3988904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3838109" y="3984487"/>
                  <a:ext cx="604" cy="5799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3840145" y="4559748"/>
                  <a:ext cx="604" cy="5799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3697356" y="5146261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" name="Straight Connector 117"/>
            <p:cNvCxnSpPr/>
            <p:nvPr/>
          </p:nvCxnSpPr>
          <p:spPr>
            <a:xfrm flipV="1">
              <a:off x="3967936" y="4371097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657189" y="4824561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5449253" y="4414943"/>
              <a:ext cx="4395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  <p:cxnSp>
          <p:nvCxnSpPr>
            <p:cNvPr id="123" name="Straight Arrow Connector 122"/>
            <p:cNvCxnSpPr/>
            <p:nvPr/>
          </p:nvCxnSpPr>
          <p:spPr>
            <a:xfrm flipH="1">
              <a:off x="2319131" y="3639931"/>
              <a:ext cx="0" cy="15770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2319130" y="5203688"/>
              <a:ext cx="558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 rot="16200000">
              <a:off x="1457740" y="3657602"/>
              <a:ext cx="1214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Reward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4066377" y="3653183"/>
              <a:ext cx="869776" cy="1445793"/>
              <a:chOff x="5073542" y="3684104"/>
              <a:chExt cx="869776" cy="144579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5073542" y="3684104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457" y="4031729"/>
                <a:ext cx="661861" cy="256003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6745170" y="4499837"/>
              <a:ext cx="1009658" cy="606626"/>
              <a:chOff x="7752335" y="4530758"/>
              <a:chExt cx="1009658" cy="606626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7752335" y="4583871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66965" y="4530758"/>
                <a:ext cx="695028" cy="245304"/>
              </a:xfrm>
              <a:prstGeom prst="rect">
                <a:avLst/>
              </a:prstGeom>
            </p:spPr>
          </p:pic>
        </p:grp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20677" y="4391371"/>
              <a:ext cx="461828" cy="344745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26068" y="4270957"/>
              <a:ext cx="424481" cy="312118"/>
            </a:xfrm>
            <a:prstGeom prst="rect">
              <a:avLst/>
            </a:prstGeom>
          </p:spPr>
        </p:pic>
        <p:grpSp>
          <p:nvGrpSpPr>
            <p:cNvPr id="145" name="Group 144"/>
            <p:cNvGrpSpPr/>
            <p:nvPr/>
          </p:nvGrpSpPr>
          <p:grpSpPr>
            <a:xfrm>
              <a:off x="2411896" y="4042395"/>
              <a:ext cx="4591738" cy="886298"/>
              <a:chOff x="2411896" y="4042395"/>
              <a:chExt cx="4591738" cy="886298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3774298" y="4588026"/>
                <a:ext cx="553984" cy="340667"/>
                <a:chOff x="3774298" y="4588026"/>
                <a:chExt cx="553984" cy="340667"/>
              </a:xfrm>
            </p:grpSpPr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74298" y="4588026"/>
                  <a:ext cx="295673" cy="340667"/>
                </a:xfrm>
                <a:prstGeom prst="rect">
                  <a:avLst/>
                </a:prstGeom>
              </p:spPr>
            </p:pic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099682" y="4716359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146"/>
              <p:cNvGrpSpPr/>
              <p:nvPr/>
            </p:nvGrpSpPr>
            <p:grpSpPr>
              <a:xfrm>
                <a:off x="6363245" y="4469336"/>
                <a:ext cx="640389" cy="340180"/>
                <a:chOff x="6363245" y="4469336"/>
                <a:chExt cx="640389" cy="340180"/>
              </a:xfrm>
            </p:grpSpPr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63245" y="4469336"/>
                  <a:ext cx="364920" cy="340180"/>
                </a:xfrm>
                <a:prstGeom prst="rect">
                  <a:avLst/>
                </a:prstGeom>
              </p:spPr>
            </p:pic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6775034" y="4728886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/>
              <p:cNvGrpSpPr/>
              <p:nvPr/>
            </p:nvGrpSpPr>
            <p:grpSpPr>
              <a:xfrm>
                <a:off x="2411896" y="4042395"/>
                <a:ext cx="528982" cy="352286"/>
                <a:chOff x="2411896" y="4042395"/>
                <a:chExt cx="528982" cy="352286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712278" y="4099339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11896" y="4042395"/>
                  <a:ext cx="272523" cy="35228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5" name="Group 154"/>
          <p:cNvGrpSpPr/>
          <p:nvPr/>
        </p:nvGrpSpPr>
        <p:grpSpPr>
          <a:xfrm>
            <a:off x="3401392" y="3101010"/>
            <a:ext cx="3902269" cy="1329322"/>
            <a:chOff x="3401392" y="3101010"/>
            <a:chExt cx="3902269" cy="1329322"/>
          </a:xfrm>
        </p:grpSpPr>
        <p:cxnSp>
          <p:nvCxnSpPr>
            <p:cNvPr id="156" name="Straight Arrow Connector 155"/>
            <p:cNvCxnSpPr/>
            <p:nvPr/>
          </p:nvCxnSpPr>
          <p:spPr>
            <a:xfrm flipH="1">
              <a:off x="3401392" y="3609009"/>
              <a:ext cx="2438401" cy="4770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>
              <a:off x="4951899" y="3644349"/>
              <a:ext cx="1055753" cy="512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6126922" y="3662018"/>
              <a:ext cx="1136763" cy="768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24557" y="3101010"/>
              <a:ext cx="1879104" cy="48450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771395" y="3606317"/>
            <a:ext cx="4184432" cy="1010929"/>
            <a:chOff x="2771395" y="3606317"/>
            <a:chExt cx="4184432" cy="1010929"/>
          </a:xfrm>
        </p:grpSpPr>
        <p:sp>
          <p:nvSpPr>
            <p:cNvPr id="140" name="Oval 139"/>
            <p:cNvSpPr/>
            <p:nvPr/>
          </p:nvSpPr>
          <p:spPr>
            <a:xfrm>
              <a:off x="2771395" y="3894449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150139" y="360631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836558" y="449797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4839" y="5804452"/>
            <a:ext cx="4229195" cy="45188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09113" y="1338469"/>
            <a:ext cx="3578087" cy="739182"/>
            <a:chOff x="8309113" y="1338469"/>
            <a:chExt cx="3578087" cy="739182"/>
          </a:xfrm>
        </p:grpSpPr>
        <p:grpSp>
          <p:nvGrpSpPr>
            <p:cNvPr id="108" name="Group 107"/>
            <p:cNvGrpSpPr/>
            <p:nvPr/>
          </p:nvGrpSpPr>
          <p:grpSpPr>
            <a:xfrm>
              <a:off x="8309113" y="1338469"/>
              <a:ext cx="3366051" cy="499855"/>
              <a:chOff x="7054574" y="503583"/>
              <a:chExt cx="3366051" cy="499855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7518398" y="503583"/>
                <a:ext cx="2902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CC00"/>
                    </a:solidFill>
                  </a:rPr>
                  <a:t>Lower regret bound of MAB:</a:t>
                </a:r>
              </a:p>
            </p:txBody>
          </p:sp>
          <p:pic>
            <p:nvPicPr>
              <p:cNvPr id="110" name="Picture 8" descr="Download Paper Clipart Note Taking - Clip Art Take Note - Full ...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4574" y="561251"/>
                <a:ext cx="433318" cy="442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905661" y="1640288"/>
              <a:ext cx="2981539" cy="43736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15339" y="3743323"/>
            <a:ext cx="3148012" cy="46859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2839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04688 -0.051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8" y="3571872"/>
            <a:ext cx="3986230" cy="580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Thompson sampling [AG13]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34087" y="503582"/>
            <a:ext cx="3967502" cy="616940"/>
            <a:chOff x="7496313" y="1320799"/>
            <a:chExt cx="3967502" cy="616940"/>
          </a:xfrm>
        </p:grpSpPr>
        <p:sp>
          <p:nvSpPr>
            <p:cNvPr id="114" name="TextBox 113"/>
            <p:cNvSpPr txBox="1"/>
            <p:nvPr/>
          </p:nvSpPr>
          <p:spPr>
            <a:xfrm>
              <a:off x="7920382" y="1320799"/>
              <a:ext cx="3543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 [LCLS10], </a:t>
              </a: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9179340" y="2676939"/>
            <a:ext cx="1722782" cy="369332"/>
            <a:chOff x="9263270" y="2676939"/>
            <a:chExt cx="1722782" cy="36933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9263270" y="2884557"/>
              <a:ext cx="3224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603408" y="2676939"/>
              <a:ext cx="1382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prior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8335" y="5720522"/>
            <a:ext cx="1275456" cy="520908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5835374" y="2235201"/>
            <a:ext cx="3648767" cy="646331"/>
            <a:chOff x="5835374" y="2235201"/>
            <a:chExt cx="3648767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5835374" y="2235201"/>
              <a:ext cx="2800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Bayesian perspective of reward estimation: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05533" y="2518152"/>
              <a:ext cx="1678608" cy="352703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7001565" y="1228034"/>
            <a:ext cx="5002314" cy="680279"/>
            <a:chOff x="7001565" y="1228034"/>
            <a:chExt cx="5002314" cy="680279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89912" y="1587015"/>
              <a:ext cx="4913967" cy="32129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7001565" y="1228034"/>
              <a:ext cx="277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Predictive distribution: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402958" y="3123096"/>
            <a:ext cx="1722782" cy="583095"/>
            <a:chOff x="10243931" y="2628348"/>
            <a:chExt cx="1722782" cy="583095"/>
          </a:xfrm>
        </p:grpSpPr>
        <p:sp>
          <p:nvSpPr>
            <p:cNvPr id="112" name="TextBox 111"/>
            <p:cNvSpPr txBox="1"/>
            <p:nvPr/>
          </p:nvSpPr>
          <p:spPr>
            <a:xfrm>
              <a:off x="10243931" y="2628348"/>
              <a:ext cx="172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related to prior</a:t>
              </a: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flipH="1">
              <a:off x="10411791" y="2928730"/>
              <a:ext cx="269461" cy="282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2593009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>
          <a:xfrm flipV="1">
            <a:off x="3967936" y="4371097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6068" y="4270957"/>
            <a:ext cx="424481" cy="312118"/>
          </a:xfrm>
          <a:prstGeom prst="rect">
            <a:avLst/>
          </a:prstGeom>
        </p:spPr>
      </p:pic>
      <p:cxnSp>
        <p:nvCxnSpPr>
          <p:cNvPr id="150" name="Straight Connector 149"/>
          <p:cNvCxnSpPr/>
          <p:nvPr/>
        </p:nvCxnSpPr>
        <p:spPr>
          <a:xfrm flipV="1">
            <a:off x="6657189" y="4824561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1107" y="4744392"/>
            <a:ext cx="565575" cy="34338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690191" y="3176929"/>
            <a:ext cx="5110922" cy="1938411"/>
            <a:chOff x="2690191" y="3176929"/>
            <a:chExt cx="5110922" cy="1938411"/>
          </a:xfrm>
        </p:grpSpPr>
        <p:grpSp>
          <p:nvGrpSpPr>
            <p:cNvPr id="36" name="Group 35"/>
            <p:cNvGrpSpPr/>
            <p:nvPr/>
          </p:nvGrpSpPr>
          <p:grpSpPr>
            <a:xfrm>
              <a:off x="2690191" y="3894449"/>
              <a:ext cx="841587" cy="1220891"/>
              <a:chOff x="2690191" y="3894449"/>
              <a:chExt cx="841587" cy="1220891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26" name="Group 125"/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8" name="Oval 117"/>
              <p:cNvSpPr/>
              <p:nvPr/>
            </p:nvSpPr>
            <p:spPr>
              <a:xfrm>
                <a:off x="2771395" y="3894449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066377" y="3606317"/>
              <a:ext cx="869776" cy="1492659"/>
              <a:chOff x="4066377" y="3606317"/>
              <a:chExt cx="869776" cy="1492659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4066377" y="3653183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4292" y="4000808"/>
                <a:ext cx="661861" cy="256003"/>
              </a:xfrm>
              <a:prstGeom prst="rect">
                <a:avLst/>
              </a:prstGeom>
            </p:spPr>
          </p:pic>
          <p:sp>
            <p:nvSpPr>
              <p:cNvPr id="138" name="Oval 137"/>
              <p:cNvSpPr/>
              <p:nvPr/>
            </p:nvSpPr>
            <p:spPr>
              <a:xfrm>
                <a:off x="4150139" y="3606317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745170" y="4497977"/>
              <a:ext cx="1009658" cy="608486"/>
              <a:chOff x="6745170" y="4497977"/>
              <a:chExt cx="1009658" cy="608486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6745170" y="4552950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9800" y="4499837"/>
                <a:ext cx="695028" cy="245304"/>
              </a:xfrm>
              <a:prstGeom prst="rect">
                <a:avLst/>
              </a:prstGeom>
            </p:spPr>
          </p:pic>
          <p:sp>
            <p:nvSpPr>
              <p:cNvPr id="152" name="Oval 151"/>
              <p:cNvSpPr/>
              <p:nvPr/>
            </p:nvSpPr>
            <p:spPr>
              <a:xfrm>
                <a:off x="6836558" y="4497977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01392" y="3176929"/>
              <a:ext cx="4399721" cy="1253403"/>
              <a:chOff x="3401392" y="3176929"/>
              <a:chExt cx="4399721" cy="1253403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flipH="1">
                <a:off x="3401392" y="3609009"/>
                <a:ext cx="2438401" cy="477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4951899" y="3644349"/>
                <a:ext cx="1055753" cy="5124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5910" y="3176929"/>
                <a:ext cx="2395203" cy="401776"/>
              </a:xfrm>
              <a:prstGeom prst="rect">
                <a:avLst/>
              </a:prstGeom>
            </p:spPr>
          </p:pic>
          <p:cxnSp>
            <p:nvCxnSpPr>
              <p:cNvPr id="161" name="Straight Arrow Connector 160"/>
              <p:cNvCxnSpPr/>
              <p:nvPr/>
            </p:nvCxnSpPr>
            <p:spPr>
              <a:xfrm>
                <a:off x="6126922" y="3662018"/>
                <a:ext cx="1136763" cy="768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40" name="Straight Connector 139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54" name="Straight Connector 153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163" name="Straight Arrow Connector 162"/>
            <p:cNvCxnSpPr>
              <a:stCxn id="164" idx="2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165" name="Straight Arrow Connector 164"/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04892" y="2241920"/>
            <a:ext cx="2554622" cy="833464"/>
            <a:chOff x="2604892" y="2241920"/>
            <a:chExt cx="2554622" cy="833464"/>
          </a:xfrm>
        </p:grpSpPr>
        <p:sp>
          <p:nvSpPr>
            <p:cNvPr id="28" name="Rectangle 27"/>
            <p:cNvSpPr/>
            <p:nvPr/>
          </p:nvSpPr>
          <p:spPr>
            <a:xfrm>
              <a:off x="4837509" y="2683669"/>
              <a:ext cx="322005" cy="3917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4892" y="2241920"/>
              <a:ext cx="219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of uncertainty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707932" y="2455890"/>
              <a:ext cx="297723" cy="1765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48868" y="4616175"/>
            <a:ext cx="3260035" cy="1797877"/>
            <a:chOff x="8348868" y="4616175"/>
            <a:chExt cx="3260035" cy="1797877"/>
          </a:xfrm>
        </p:grpSpPr>
        <p:sp>
          <p:nvSpPr>
            <p:cNvPr id="104" name="Rectangle 103"/>
            <p:cNvSpPr/>
            <p:nvPr/>
          </p:nvSpPr>
          <p:spPr>
            <a:xfrm>
              <a:off x="8353284" y="4642679"/>
              <a:ext cx="3255619" cy="17713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348868" y="4616175"/>
              <a:ext cx="3211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Analytic form of posterior</a:t>
              </a:r>
            </a:p>
            <a:p>
              <a:r>
                <a:rPr lang="en-US" dirty="0"/>
                <a:t>Prior: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450467" y="5269393"/>
              <a:ext cx="3131931" cy="33858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450467" y="5647566"/>
              <a:ext cx="2854065" cy="40868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993808" y="4936779"/>
              <a:ext cx="1907384" cy="297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459283" y="5992171"/>
              <a:ext cx="2265809" cy="40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2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Thompson sampling [RVKOW18]</a:t>
            </a:r>
          </a:p>
          <a:p>
            <a:pPr lvl="1"/>
            <a:r>
              <a:rPr lang="en-US" dirty="0"/>
              <a:t>No analytic posterior?</a:t>
            </a:r>
          </a:p>
          <a:p>
            <a:pPr lvl="1"/>
            <a:r>
              <a:rPr lang="en-US" dirty="0"/>
              <a:t>Approximate posterior inference!</a:t>
            </a:r>
          </a:p>
          <a:p>
            <a:pPr lvl="2"/>
            <a:r>
              <a:rPr lang="en-US" dirty="0"/>
              <a:t>Gibbs sampling</a:t>
            </a:r>
          </a:p>
          <a:p>
            <a:pPr lvl="2"/>
            <a:r>
              <a:rPr lang="en-US" dirty="0"/>
              <a:t>Particle sampling</a:t>
            </a:r>
          </a:p>
          <a:p>
            <a:pPr lvl="2"/>
            <a:r>
              <a:rPr lang="en-US" dirty="0"/>
              <a:t>Laplace approximation</a:t>
            </a:r>
          </a:p>
          <a:p>
            <a:pPr lvl="2"/>
            <a:r>
              <a:rPr lang="en-US" dirty="0"/>
              <a:t>Bootstrapping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153646" y="1091991"/>
            <a:ext cx="4580614" cy="702862"/>
            <a:chOff x="6325925" y="4020721"/>
            <a:chExt cx="4580614" cy="702862"/>
          </a:xfrm>
        </p:grpSpPr>
        <p:sp>
          <p:nvSpPr>
            <p:cNvPr id="6" name="TextBox 5"/>
            <p:cNvSpPr txBox="1"/>
            <p:nvPr/>
          </p:nvSpPr>
          <p:spPr>
            <a:xfrm>
              <a:off x="6718851" y="4077252"/>
              <a:ext cx="4187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No formal regret known yet; and some analysis from Bayesian regret perspective</a:t>
              </a:r>
            </a:p>
          </p:txBody>
        </p:sp>
        <p:pic>
          <p:nvPicPr>
            <p:cNvPr id="7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925" y="4020721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1229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history exploration [KSGB19a]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24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774121" y="2354400"/>
            <a:ext cx="7020831" cy="1868627"/>
            <a:chOff x="2774121" y="2354400"/>
            <a:chExt cx="7020831" cy="1868627"/>
          </a:xfrm>
        </p:grpSpPr>
        <p:sp>
          <p:nvSpPr>
            <p:cNvPr id="94" name="Isosceles Triangle 93"/>
            <p:cNvSpPr/>
            <p:nvPr/>
          </p:nvSpPr>
          <p:spPr>
            <a:xfrm>
              <a:off x="2774121" y="3706192"/>
              <a:ext cx="138353" cy="1192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4147929" y="3423479"/>
              <a:ext cx="138353" cy="1192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6816034" y="4103757"/>
              <a:ext cx="138353" cy="1192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938255" y="2354400"/>
              <a:ext cx="6856697" cy="1768269"/>
              <a:chOff x="2938255" y="2349982"/>
              <a:chExt cx="6856697" cy="1768269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191" y="2349982"/>
                <a:ext cx="5632761" cy="684766"/>
              </a:xfrm>
              <a:prstGeom prst="rect">
                <a:avLst/>
              </a:prstGeom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 flipH="1">
                <a:off x="2938255" y="3018321"/>
                <a:ext cx="1413567" cy="7067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4281142" y="3044825"/>
                <a:ext cx="238541" cy="432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4824413" y="3038872"/>
                <a:ext cx="1983477" cy="10793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ectangle 103"/>
          <p:cNvSpPr/>
          <p:nvPr/>
        </p:nvSpPr>
        <p:spPr>
          <a:xfrm>
            <a:off x="7372626" y="2327965"/>
            <a:ext cx="2394226" cy="7421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686996" y="112568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1) Concentrates at a scaled and shifted mean reward;</a:t>
            </a:r>
          </a:p>
          <a:p>
            <a:r>
              <a:rPr lang="en-US" i="1" dirty="0"/>
              <a:t>2) It is an overestimation with a high probability.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16" y="5823709"/>
            <a:ext cx="3382628" cy="411702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325" y="5298520"/>
            <a:ext cx="344263" cy="29210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64" y="5304870"/>
            <a:ext cx="476253" cy="285752"/>
          </a:xfrm>
          <a:prstGeom prst="rect">
            <a:avLst/>
          </a:prstGeom>
        </p:spPr>
      </p:pic>
      <p:cxnSp>
        <p:nvCxnSpPr>
          <p:cNvPr id="148" name="Straight Arrow Connector 147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64" name="Straight Connector 163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62" name="Straight Connector 161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93011" y="3653183"/>
            <a:ext cx="5161817" cy="1462157"/>
            <a:chOff x="2593011" y="3653183"/>
            <a:chExt cx="5161817" cy="1462157"/>
          </a:xfrm>
        </p:grpSpPr>
        <p:grpSp>
          <p:nvGrpSpPr>
            <p:cNvPr id="16" name="Group 15"/>
            <p:cNvGrpSpPr/>
            <p:nvPr/>
          </p:nvGrpSpPr>
          <p:grpSpPr>
            <a:xfrm>
              <a:off x="3967936" y="3653183"/>
              <a:ext cx="982613" cy="1445793"/>
              <a:chOff x="3967936" y="3653183"/>
              <a:chExt cx="982613" cy="1445793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V="1">
                <a:off x="3967936" y="4371097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4066377" y="3653183"/>
                <a:ext cx="884172" cy="1445793"/>
                <a:chOff x="4066377" y="3653183"/>
                <a:chExt cx="884172" cy="1445793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4066377" y="3653183"/>
                  <a:ext cx="869776" cy="1445793"/>
                  <a:chOff x="5073542" y="3684104"/>
                  <a:chExt cx="869776" cy="1445793"/>
                </a:xfrm>
              </p:grpSpPr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5073542" y="3684104"/>
                    <a:ext cx="283845" cy="1445793"/>
                    <a:chOff x="5073542" y="3684104"/>
                    <a:chExt cx="283845" cy="1445793"/>
                  </a:xfrm>
                </p:grpSpPr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V="1">
                      <a:off x="5083067" y="3698900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5221357" y="3684104"/>
                      <a:ext cx="1493" cy="72134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5221357" y="4408556"/>
                      <a:ext cx="1493" cy="72134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V="1">
                      <a:off x="5073542" y="5120506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72" name="Picture 171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1457" y="4031729"/>
                    <a:ext cx="661861" cy="25600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4" name="Picture 15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6068" y="4270957"/>
                  <a:ext cx="424481" cy="3121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7"/>
            <p:cNvGrpSpPr/>
            <p:nvPr/>
          </p:nvGrpSpPr>
          <p:grpSpPr>
            <a:xfrm>
              <a:off x="6657189" y="4499837"/>
              <a:ext cx="1097639" cy="606626"/>
              <a:chOff x="6657189" y="4499837"/>
              <a:chExt cx="1097639" cy="606626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flipV="1">
                <a:off x="6657189" y="4824561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6745170" y="4499837"/>
                <a:ext cx="1009658" cy="606626"/>
                <a:chOff x="6745170" y="4499837"/>
                <a:chExt cx="1009658" cy="606626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71107" y="4744392"/>
                  <a:ext cx="565575" cy="343385"/>
                </a:xfrm>
                <a:prstGeom prst="rect">
                  <a:avLst/>
                </a:prstGeom>
              </p:spPr>
            </p:pic>
            <p:grpSp>
              <p:nvGrpSpPr>
                <p:cNvPr id="152" name="Group 151"/>
                <p:cNvGrpSpPr/>
                <p:nvPr/>
              </p:nvGrpSpPr>
              <p:grpSpPr>
                <a:xfrm>
                  <a:off x="6745170" y="4499837"/>
                  <a:ext cx="1009658" cy="606626"/>
                  <a:chOff x="7752335" y="4530758"/>
                  <a:chExt cx="1009658" cy="606626"/>
                </a:xfrm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7752335" y="4583871"/>
                    <a:ext cx="284241" cy="553513"/>
                    <a:chOff x="7752335" y="4583871"/>
                    <a:chExt cx="284241" cy="553513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V="1">
                      <a:off x="7752335" y="4589303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7896121" y="4583871"/>
                      <a:ext cx="1" cy="271463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7892550" y="4863064"/>
                      <a:ext cx="2175" cy="27432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V="1">
                      <a:off x="7762256" y="5129449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066965" y="4530758"/>
                    <a:ext cx="695028" cy="245304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2593011" y="3953566"/>
              <a:ext cx="989496" cy="1161774"/>
              <a:chOff x="2593009" y="3953566"/>
              <a:chExt cx="989496" cy="1161774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0677" y="4391371"/>
                <a:ext cx="461828" cy="344745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2593009" y="3953566"/>
                <a:ext cx="938769" cy="1161774"/>
                <a:chOff x="2593009" y="3953566"/>
                <a:chExt cx="938769" cy="116177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flipV="1">
                  <a:off x="2593009" y="4532244"/>
                  <a:ext cx="47266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58053" y="4125705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78" name="Group 177"/>
                <p:cNvGrpSpPr/>
                <p:nvPr/>
              </p:nvGrpSpPr>
              <p:grpSpPr>
                <a:xfrm>
                  <a:off x="2690191" y="3953566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58" name="Group 157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3401392" y="3101010"/>
            <a:ext cx="3902269" cy="1329322"/>
            <a:chOff x="3401392" y="3101010"/>
            <a:chExt cx="3902269" cy="1329322"/>
          </a:xfrm>
        </p:grpSpPr>
        <p:cxnSp>
          <p:nvCxnSpPr>
            <p:cNvPr id="184" name="Straight Arrow Connector 183"/>
            <p:cNvCxnSpPr/>
            <p:nvPr/>
          </p:nvCxnSpPr>
          <p:spPr>
            <a:xfrm flipH="1">
              <a:off x="3401392" y="3609009"/>
              <a:ext cx="2438401" cy="4770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>
              <a:off x="4951899" y="3644349"/>
              <a:ext cx="1055753" cy="512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6126922" y="3662018"/>
              <a:ext cx="1136763" cy="768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24557" y="3101010"/>
              <a:ext cx="1879104" cy="484508"/>
            </a:xfrm>
            <a:prstGeom prst="rect">
              <a:avLst/>
            </a:prstGeom>
          </p:spPr>
        </p:pic>
      </p:grpSp>
      <p:sp>
        <p:nvSpPr>
          <p:cNvPr id="95" name="Oval 94"/>
          <p:cNvSpPr/>
          <p:nvPr/>
        </p:nvSpPr>
        <p:spPr>
          <a:xfrm>
            <a:off x="4150139" y="360631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770703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36558" y="449797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569252" y="2479440"/>
            <a:ext cx="3827796" cy="2283060"/>
            <a:chOff x="3569252" y="2479440"/>
            <a:chExt cx="3827796" cy="2283060"/>
          </a:xfrm>
        </p:grpSpPr>
        <p:cxnSp>
          <p:nvCxnSpPr>
            <p:cNvPr id="84" name="Straight Arrow Connector 83"/>
            <p:cNvCxnSpPr/>
            <p:nvPr/>
          </p:nvCxnSpPr>
          <p:spPr>
            <a:xfrm flipH="1">
              <a:off x="3569252" y="2990574"/>
              <a:ext cx="817219" cy="1417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57111" y="2479440"/>
              <a:ext cx="3239937" cy="549763"/>
            </a:xfrm>
            <a:prstGeom prst="rect">
              <a:avLst/>
            </a:prstGeom>
          </p:spPr>
        </p:pic>
        <p:cxnSp>
          <p:nvCxnSpPr>
            <p:cNvPr id="85" name="Straight Arrow Connector 84"/>
            <p:cNvCxnSpPr>
              <a:endCxn id="154" idx="0"/>
            </p:cNvCxnSpPr>
            <p:nvPr/>
          </p:nvCxnSpPr>
          <p:spPr>
            <a:xfrm>
              <a:off x="4580835" y="3056835"/>
              <a:ext cx="157474" cy="12141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810539" y="3039165"/>
              <a:ext cx="2348451" cy="17233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7459111" y="3101839"/>
            <a:ext cx="3829877" cy="395835"/>
            <a:chOff x="8004314" y="3609010"/>
            <a:chExt cx="3829877" cy="395835"/>
          </a:xfrm>
        </p:grpSpPr>
        <p:sp>
          <p:nvSpPr>
            <p:cNvPr id="111" name="TextBox 110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112" name="Straight Arrow Connector 111"/>
            <p:cNvCxnSpPr>
              <a:stCxn id="111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9612" y="4529136"/>
            <a:ext cx="2967051" cy="38475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0466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4" grpId="0" animBg="1"/>
      <p:bldP spid="105" grpId="0"/>
      <p:bldP spid="95" grpId="0" animBg="1"/>
      <p:bldP spid="98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04" y="2539859"/>
            <a:ext cx="1445728" cy="40212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91" y="2354400"/>
            <a:ext cx="5632761" cy="684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history exploration [KSGB19b]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With a linear model?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25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16" y="5823709"/>
            <a:ext cx="3382628" cy="411702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325" y="5298520"/>
            <a:ext cx="344263" cy="29210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64" y="5304870"/>
            <a:ext cx="476253" cy="285752"/>
          </a:xfrm>
          <a:prstGeom prst="rect">
            <a:avLst/>
          </a:prstGeom>
        </p:spPr>
      </p:pic>
      <p:cxnSp>
        <p:nvCxnSpPr>
          <p:cNvPr id="148" name="Straight Arrow Connector 147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64" name="Straight Connector 163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62" name="Straight Connector 161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sp>
        <p:nvSpPr>
          <p:cNvPr id="87" name="Isosceles Triangle 86"/>
          <p:cNvSpPr/>
          <p:nvPr/>
        </p:nvSpPr>
        <p:spPr>
          <a:xfrm>
            <a:off x="2774121" y="3706192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4147929" y="3423479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816034" y="4103757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2938255" y="3022739"/>
            <a:ext cx="1413567" cy="7067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4281142" y="3049243"/>
            <a:ext cx="238541" cy="4329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824413" y="3043290"/>
            <a:ext cx="1983477" cy="10793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416800" y="3467652"/>
            <a:ext cx="4638259" cy="1488661"/>
            <a:chOff x="7416800" y="3467652"/>
            <a:chExt cx="4638259" cy="1488661"/>
          </a:xfrm>
        </p:grpSpPr>
        <p:sp>
          <p:nvSpPr>
            <p:cNvPr id="115" name="Rectangle 114"/>
            <p:cNvSpPr/>
            <p:nvPr/>
          </p:nvSpPr>
          <p:spPr>
            <a:xfrm>
              <a:off x="7438884" y="3494157"/>
              <a:ext cx="4616175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16800" y="3467652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0031" y="3763128"/>
              <a:ext cx="3444346" cy="4332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45459" y="4179501"/>
              <a:ext cx="4438594" cy="4190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51870" y="4597787"/>
              <a:ext cx="1198937" cy="316700"/>
            </a:xfrm>
            <a:prstGeom prst="rect">
              <a:avLst/>
            </a:prstGeom>
          </p:spPr>
        </p:pic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652000" y="4594087"/>
            <a:ext cx="2540000" cy="378167"/>
            <a:chOff x="9652000" y="4594087"/>
            <a:chExt cx="2540000" cy="378167"/>
          </a:xfrm>
        </p:grpSpPr>
        <p:cxnSp>
          <p:nvCxnSpPr>
            <p:cNvPr id="22" name="Straight Connector 21"/>
            <p:cNvCxnSpPr>
              <a:stCxn id="11" idx="2"/>
            </p:cNvCxnSpPr>
            <p:nvPr/>
          </p:nvCxnSpPr>
          <p:spPr>
            <a:xfrm flipV="1">
              <a:off x="9764756" y="4594087"/>
              <a:ext cx="17381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652000" y="4602922"/>
              <a:ext cx="2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Added reward variance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86996" y="112568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1) Concentrates at a scaled and shifted mean reward;</a:t>
            </a:r>
          </a:p>
          <a:p>
            <a:r>
              <a:rPr lang="en-US" i="1" dirty="0"/>
              <a:t>2) It is an overestimation with a high probability.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7738" y="5472111"/>
            <a:ext cx="2714638" cy="34730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9302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43" y="3752847"/>
            <a:ext cx="2608420" cy="55245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2690191" y="3953566"/>
            <a:ext cx="283155" cy="1161774"/>
            <a:chOff x="3697356" y="3984487"/>
            <a:chExt cx="283155" cy="116177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3706191" y="3988904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3838109" y="3984487"/>
              <a:ext cx="604" cy="5799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3840145" y="4559748"/>
              <a:ext cx="604" cy="5799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697356" y="5146261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 flipV="1">
            <a:off x="2593009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sp>
        <p:nvSpPr>
          <p:cNvPr id="153" name="Oval 152"/>
          <p:cNvSpPr/>
          <p:nvPr/>
        </p:nvSpPr>
        <p:spPr>
          <a:xfrm>
            <a:off x="2771395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44" name="Straight Connector 143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6745170" y="4552950"/>
            <a:ext cx="284241" cy="553513"/>
            <a:chOff x="7752335" y="4583871"/>
            <a:chExt cx="284241" cy="553513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7896121" y="4583871"/>
              <a:ext cx="1" cy="2714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7892550" y="4863064"/>
              <a:ext cx="2175" cy="274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7762256" y="5129449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7752335" y="4589303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Connector 148"/>
          <p:cNvCxnSpPr/>
          <p:nvPr/>
        </p:nvCxnSpPr>
        <p:spPr>
          <a:xfrm flipV="1">
            <a:off x="6657189" y="4824561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1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107" y="4744392"/>
            <a:ext cx="565575" cy="343385"/>
          </a:xfrm>
          <a:prstGeom prst="rect">
            <a:avLst/>
          </a:prstGeom>
        </p:spPr>
      </p:pic>
      <p:sp>
        <p:nvSpPr>
          <p:cNvPr id="155" name="Oval 154"/>
          <p:cNvSpPr/>
          <p:nvPr/>
        </p:nvSpPr>
        <p:spPr>
          <a:xfrm>
            <a:off x="6836558" y="449797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066377" y="3653183"/>
            <a:ext cx="283845" cy="1445793"/>
            <a:chOff x="5073542" y="3684104"/>
            <a:chExt cx="283845" cy="1445793"/>
          </a:xfrm>
        </p:grpSpPr>
        <p:cxnSp>
          <p:nvCxnSpPr>
            <p:cNvPr id="125" name="Straight Connector 124"/>
            <p:cNvCxnSpPr/>
            <p:nvPr/>
          </p:nvCxnSpPr>
          <p:spPr>
            <a:xfrm flipV="1">
              <a:off x="5083067" y="369890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221357" y="3684104"/>
              <a:ext cx="1493" cy="7213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221357" y="4408556"/>
              <a:ext cx="1493" cy="7213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5073542" y="5120506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/>
          <p:nvPr/>
        </p:nvCxnSpPr>
        <p:spPr>
          <a:xfrm flipV="1">
            <a:off x="3967936" y="4371097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068" y="4270957"/>
            <a:ext cx="424481" cy="312118"/>
          </a:xfrm>
          <a:prstGeom prst="rect">
            <a:avLst/>
          </a:prstGeom>
        </p:spPr>
      </p:pic>
      <p:sp>
        <p:nvSpPr>
          <p:cNvPr id="154" name="Oval 153"/>
          <p:cNvSpPr/>
          <p:nvPr/>
        </p:nvSpPr>
        <p:spPr>
          <a:xfrm>
            <a:off x="4150139" y="360631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58053" y="3176929"/>
            <a:ext cx="7968973" cy="1568212"/>
            <a:chOff x="2858053" y="3176929"/>
            <a:chExt cx="7968973" cy="1568212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8053" y="4125705"/>
              <a:ext cx="673725" cy="25960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59800" y="4499837"/>
              <a:ext cx="695028" cy="24530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74292" y="4000808"/>
              <a:ext cx="661861" cy="25600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401392" y="3176929"/>
              <a:ext cx="7425634" cy="1253403"/>
              <a:chOff x="3401392" y="3176929"/>
              <a:chExt cx="7425634" cy="1253403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>
                <a:off x="3401392" y="3609009"/>
                <a:ext cx="2438401" cy="477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4951899" y="3644349"/>
                <a:ext cx="1055753" cy="5124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6997149" y="3578089"/>
                <a:ext cx="3829877" cy="395835"/>
                <a:chOff x="8004314" y="3609010"/>
                <a:chExt cx="3829877" cy="395835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8335617" y="3635513"/>
                  <a:ext cx="34985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Encourage underestimated arms</a:t>
                  </a:r>
                </a:p>
              </p:txBody>
            </p:sp>
            <p:cxnSp>
              <p:nvCxnSpPr>
                <p:cNvPr id="55" name="Straight Arrow Connector 54"/>
                <p:cNvCxnSpPr>
                  <a:stCxn id="53" idx="1"/>
                </p:cNvCxnSpPr>
                <p:nvPr/>
              </p:nvCxnSpPr>
              <p:spPr>
                <a:xfrm flipH="1" flipV="1">
                  <a:off x="8004314" y="3609010"/>
                  <a:ext cx="331303" cy="21116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05910" y="3176929"/>
                <a:ext cx="2395203" cy="401776"/>
              </a:xfrm>
              <a:prstGeom prst="rect">
                <a:avLst/>
              </a:prstGeom>
            </p:spPr>
          </p:pic>
          <p:cxnSp>
            <p:nvCxnSpPr>
              <p:cNvPr id="156" name="Straight Arrow Connector 155"/>
              <p:cNvCxnSpPr/>
              <p:nvPr/>
            </p:nvCxnSpPr>
            <p:spPr>
              <a:xfrm>
                <a:off x="6126922" y="3662018"/>
                <a:ext cx="1136763" cy="768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>
              <a:stCxn id="87" idx="2"/>
              <a:endCxn id="152" idx="0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adversary [KMRWW18]</a:t>
            </a:r>
          </a:p>
          <a:p>
            <a:pPr lvl="1"/>
            <a:r>
              <a:rPr lang="en-US" dirty="0"/>
              <a:t>How would a greedy solution perform?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26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8423965" y="4567583"/>
            <a:ext cx="3260035" cy="1488661"/>
            <a:chOff x="8207513" y="4046330"/>
            <a:chExt cx="3260035" cy="148866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297915" y="4396822"/>
              <a:ext cx="3015024" cy="341066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328980" y="4786933"/>
              <a:ext cx="2551056" cy="33337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343479" y="5167862"/>
              <a:ext cx="1326191" cy="313331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8211929" y="4072835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207513" y="4046330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97928" y="5702988"/>
            <a:ext cx="1409710" cy="51435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781924" y="1252538"/>
            <a:ext cx="3109914" cy="982775"/>
            <a:chOff x="7781924" y="1252538"/>
            <a:chExt cx="3109914" cy="982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805853" y="1612247"/>
              <a:ext cx="2085985" cy="2879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886815" y="1914523"/>
              <a:ext cx="1757371" cy="3207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781924" y="1252538"/>
              <a:ext cx="262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1) Perturbed adversary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86687" y="2786065"/>
            <a:ext cx="4167205" cy="756477"/>
            <a:chOff x="7786687" y="2786065"/>
            <a:chExt cx="4167205" cy="7564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339138" y="3114673"/>
              <a:ext cx="3614754" cy="427869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7786687" y="2786065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3) Conditional margin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00975" y="2147888"/>
            <a:ext cx="3667139" cy="752583"/>
            <a:chOff x="7800975" y="2147888"/>
            <a:chExt cx="3667139" cy="752583"/>
          </a:xfrm>
        </p:grpSpPr>
        <p:sp>
          <p:nvSpPr>
            <p:cNvPr id="15" name="TextBox 14"/>
            <p:cNvSpPr txBox="1"/>
            <p:nvPr/>
          </p:nvSpPr>
          <p:spPr>
            <a:xfrm>
              <a:off x="7800975" y="2147888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2) Diversity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410575" y="2452685"/>
              <a:ext cx="3057539" cy="44778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277100" y="752475"/>
            <a:ext cx="3795713" cy="1162050"/>
            <a:chOff x="7277100" y="752475"/>
            <a:chExt cx="3795713" cy="1162050"/>
          </a:xfrm>
        </p:grpSpPr>
        <p:sp>
          <p:nvSpPr>
            <p:cNvPr id="14" name="TextBox 13"/>
            <p:cNvSpPr txBox="1"/>
            <p:nvPr/>
          </p:nvSpPr>
          <p:spPr>
            <a:xfrm>
              <a:off x="7277100" y="752475"/>
              <a:ext cx="3795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Adversary’s choice, could be adaptive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25014" y="1602581"/>
              <a:ext cx="514350" cy="3119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9477375" y="1097756"/>
              <a:ext cx="178594" cy="4762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0086975" y="3733800"/>
            <a:ext cx="1014413" cy="290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2886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154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bandit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bandits</a:t>
            </a:r>
          </a:p>
          <a:p>
            <a:r>
              <a:rPr lang="en-US" dirty="0"/>
              <a:t>Non-stationary bandits</a:t>
            </a:r>
          </a:p>
          <a:p>
            <a:r>
              <a:rPr lang="en-US" dirty="0"/>
              <a:t>Fair bandit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8840-EB81-0399-5518-8F51F571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C82B-1C01-FDA1-D013-7623D8F0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formulate the problem of recommendation as a bandit problem?</a:t>
            </a:r>
          </a:p>
          <a:p>
            <a:pPr lvl="1"/>
            <a:r>
              <a:rPr lang="en-US" dirty="0"/>
              <a:t>Setting: recommending K items to N users</a:t>
            </a:r>
          </a:p>
          <a:p>
            <a:pPr lvl="1"/>
            <a:r>
              <a:rPr lang="en-US" dirty="0"/>
              <a:t>What are arms?</a:t>
            </a:r>
          </a:p>
          <a:p>
            <a:pPr lvl="1"/>
            <a:r>
              <a:rPr lang="en-US" dirty="0"/>
              <a:t>What’s the reward?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973F-86FA-57DE-CBC8-87ABEFDE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BE2F-324A-476E-D5B6-4CC82B4A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53A5-A133-0A38-841D-C6B654AD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3160-240F-480B-8DA6-620A261F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b="0" dirty="0"/>
                  <a:t> users, each user has his/her 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400" dirty="0"/>
                  <a:t>Build independent LinUCB for each user?</a:t>
                </a:r>
                <a:endParaRPr lang="en-US" sz="2400" b="0" dirty="0"/>
              </a:p>
              <a:p>
                <a:pPr lvl="1"/>
                <a:r>
                  <a:rPr lang="en-US" sz="2400" dirty="0"/>
                  <a:t>Cold start challenge in personalized systems</a:t>
                </a:r>
              </a:p>
              <a:p>
                <a:pPr lvl="1"/>
                <a:r>
                  <a:rPr lang="en-US" sz="2400" dirty="0"/>
                  <a:t>Users are not independent</a:t>
                </a:r>
              </a:p>
              <a:p>
                <a:r>
                  <a:rPr lang="en-US" sz="2800" dirty="0"/>
                  <a:t>Leverage user dependency for efficient exploration</a:t>
                </a:r>
              </a:p>
              <a:p>
                <a:pPr lvl="1"/>
                <a:r>
                  <a:rPr lang="en-US" sz="2400" dirty="0"/>
                  <a:t>Use existing user dependency information</a:t>
                </a:r>
              </a:p>
              <a:p>
                <a:pPr lvl="1"/>
                <a:r>
                  <a:rPr lang="en-US" sz="2400" dirty="0"/>
                  <a:t>Discover dependency online (via clustering)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0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  <a:blipFill>
                <a:blip r:embed="rId2"/>
                <a:stretch>
                  <a:fillRect l="-13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E5FC7-3DC3-4833-A0C3-7534E95E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4FB7D-2868-4F50-9ABC-12E4376E4F65}"/>
              </a:ext>
            </a:extLst>
          </p:cNvPr>
          <p:cNvGrpSpPr/>
          <p:nvPr/>
        </p:nvGrpSpPr>
        <p:grpSpPr>
          <a:xfrm>
            <a:off x="9913162" y="2337232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471CFB-BC4C-464F-9CFA-498E4C0E4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83FC93-039B-4FE3-9A63-11BFEC80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B8C45-D368-4957-9B6A-52ADE45B7B39}"/>
              </a:ext>
            </a:extLst>
          </p:cNvPr>
          <p:cNvGrpSpPr/>
          <p:nvPr/>
        </p:nvGrpSpPr>
        <p:grpSpPr>
          <a:xfrm>
            <a:off x="9913162" y="3300875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21524D-C8AE-4E94-B58E-C1433C47C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5A7EB-8C54-4E3E-8C86-4F330F46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CF0F3-D6BA-4083-BC91-89D01D7FA7B5}"/>
              </a:ext>
            </a:extLst>
          </p:cNvPr>
          <p:cNvGrpSpPr/>
          <p:nvPr/>
        </p:nvGrpSpPr>
        <p:grpSpPr>
          <a:xfrm>
            <a:off x="9913162" y="4287022"/>
            <a:ext cx="991159" cy="827953"/>
            <a:chOff x="3064737" y="4348227"/>
            <a:chExt cx="991159" cy="8279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053B5B-9C62-455C-9F14-DFC769C4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737" y="4348227"/>
              <a:ext cx="649224" cy="649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872A46-0B98-4E71-98E3-2E61C2E7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2996" y="4833280"/>
              <a:ext cx="342900" cy="342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19045-8203-42F1-BDA7-5929EF7D7EC3}"/>
              </a:ext>
            </a:extLst>
          </p:cNvPr>
          <p:cNvGrpSpPr/>
          <p:nvPr/>
        </p:nvGrpSpPr>
        <p:grpSpPr>
          <a:xfrm>
            <a:off x="10002822" y="5274254"/>
            <a:ext cx="928741" cy="816121"/>
            <a:chOff x="1558941" y="5405765"/>
            <a:chExt cx="928741" cy="8161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449D0F-742D-4E7F-9F5F-F208BE3B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941" y="5405765"/>
              <a:ext cx="649224" cy="6492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6B1D4E-621C-4E70-819E-593A73B3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4782" y="5878986"/>
              <a:ext cx="342900" cy="342900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9E093A4-18E8-4AD2-BC5C-790F6D8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2248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49" y="5536013"/>
            <a:ext cx="3414311" cy="50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(stochastic) Multi-arm bandit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6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17" name="Picture 2" descr="mage result for robo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933273" y="5147319"/>
            <a:ext cx="315074" cy="382101"/>
            <a:chOff x="5382479" y="5128591"/>
            <a:chExt cx="315074" cy="382101"/>
          </a:xfrm>
        </p:grpSpPr>
        <p:pic>
          <p:nvPicPr>
            <p:cNvPr id="3074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Controller, emergency, escape, evacuate, lever, pull, push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26" y="5075211"/>
            <a:ext cx="543340" cy="5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38968" y="2331511"/>
            <a:ext cx="326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maximize the accumulated reward over T rounds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37825" y="5918556"/>
            <a:ext cx="2707757" cy="394801"/>
            <a:chOff x="2478347" y="5998069"/>
            <a:chExt cx="2707757" cy="3948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69972" y="6014768"/>
              <a:ext cx="1816132" cy="3781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78347" y="5998069"/>
              <a:ext cx="163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History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8730" y="5023817"/>
            <a:ext cx="1634434" cy="977762"/>
            <a:chOff x="388730" y="5023817"/>
            <a:chExt cx="1634434" cy="977762"/>
          </a:xfrm>
        </p:grpSpPr>
        <p:sp>
          <p:nvSpPr>
            <p:cNvPr id="25" name="TextBox 24"/>
            <p:cNvSpPr txBox="1"/>
            <p:nvPr/>
          </p:nvSpPr>
          <p:spPr>
            <a:xfrm>
              <a:off x="388730" y="5023817"/>
              <a:ext cx="163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Agent/learner/policy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4679" y="5664816"/>
              <a:ext cx="1125095" cy="33676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756341" y="5012494"/>
            <a:ext cx="957886" cy="649798"/>
            <a:chOff x="3584063" y="5078755"/>
            <a:chExt cx="957886" cy="649798"/>
          </a:xfrm>
        </p:grpSpPr>
        <p:sp>
          <p:nvSpPr>
            <p:cNvPr id="28" name="TextBox 27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 flipV="1">
            <a:off x="1192696" y="2323548"/>
            <a:ext cx="1802295" cy="8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01738" y="5629689"/>
            <a:ext cx="355600" cy="394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993997" y="5051362"/>
            <a:ext cx="7040362" cy="4697788"/>
            <a:chOff x="3050936" y="5448925"/>
            <a:chExt cx="7040362" cy="4697788"/>
          </a:xfrm>
        </p:grpSpPr>
        <p:sp>
          <p:nvSpPr>
            <p:cNvPr id="53" name="Arc 52"/>
            <p:cNvSpPr/>
            <p:nvPr/>
          </p:nvSpPr>
          <p:spPr>
            <a:xfrm rot="18961402">
              <a:off x="3050936" y="5848922"/>
              <a:ext cx="4348320" cy="2851773"/>
            </a:xfrm>
            <a:prstGeom prst="arc">
              <a:avLst>
                <a:gd name="adj1" fmla="val 16887526"/>
                <a:gd name="adj2" fmla="val 2023487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8481685">
              <a:off x="4650216" y="4705631"/>
              <a:ext cx="4697788" cy="6184376"/>
            </a:xfrm>
            <a:prstGeom prst="arc">
              <a:avLst>
                <a:gd name="adj1" fmla="val 15994470"/>
                <a:gd name="adj2" fmla="val 1826860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926338" y="4211760"/>
            <a:ext cx="3538291" cy="1874061"/>
            <a:chOff x="2064167" y="4690005"/>
            <a:chExt cx="3538291" cy="1874061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514600" y="6146800"/>
              <a:ext cx="227158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2514600" y="4767114"/>
              <a:ext cx="0" cy="13796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945163" y="6194734"/>
              <a:ext cx="165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1791817" y="4962355"/>
              <a:ext cx="91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Regret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945216" y="6029741"/>
            <a:ext cx="301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Sub-linear regret is preferred!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28632" y="5177314"/>
            <a:ext cx="30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regret bound [LR85]:</a:t>
            </a:r>
          </a:p>
        </p:txBody>
      </p:sp>
      <p:grpSp>
        <p:nvGrpSpPr>
          <p:cNvPr id="3079" name="Group 3078"/>
          <p:cNvGrpSpPr/>
          <p:nvPr/>
        </p:nvGrpSpPr>
        <p:grpSpPr>
          <a:xfrm>
            <a:off x="5979893" y="5772297"/>
            <a:ext cx="3050638" cy="941200"/>
            <a:chOff x="5870711" y="5745001"/>
            <a:chExt cx="3050638" cy="941200"/>
          </a:xfrm>
        </p:grpSpPr>
        <p:grpSp>
          <p:nvGrpSpPr>
            <p:cNvPr id="3075" name="Group 3074"/>
            <p:cNvGrpSpPr/>
            <p:nvPr/>
          </p:nvGrpSpPr>
          <p:grpSpPr>
            <a:xfrm>
              <a:off x="5870711" y="6078330"/>
              <a:ext cx="2791791" cy="607871"/>
              <a:chOff x="5870711" y="6078330"/>
              <a:chExt cx="2791791" cy="607871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870711" y="6316869"/>
                <a:ext cx="279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Difficulty of the problem</a:t>
                </a:r>
              </a:p>
            </p:txBody>
          </p:sp>
          <p:cxnSp>
            <p:nvCxnSpPr>
              <p:cNvPr id="3073" name="Straight Arrow Connector 3072"/>
              <p:cNvCxnSpPr/>
              <p:nvPr/>
            </p:nvCxnSpPr>
            <p:spPr>
              <a:xfrm flipV="1">
                <a:off x="7036904" y="6078330"/>
                <a:ext cx="123687" cy="22970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919753" y="5745001"/>
              <a:ext cx="2001596" cy="245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0" name="Group 3079"/>
          <p:cNvGrpSpPr/>
          <p:nvPr/>
        </p:nvGrpSpPr>
        <p:grpSpPr>
          <a:xfrm>
            <a:off x="7134308" y="963886"/>
            <a:ext cx="2994770" cy="751453"/>
            <a:chOff x="7134308" y="963886"/>
            <a:chExt cx="2994770" cy="751453"/>
          </a:xfrm>
        </p:grpSpPr>
        <p:sp>
          <p:nvSpPr>
            <p:cNvPr id="73" name="TextBox 72"/>
            <p:cNvSpPr txBox="1"/>
            <p:nvPr/>
          </p:nvSpPr>
          <p:spPr>
            <a:xfrm>
              <a:off x="7549323" y="1069008"/>
              <a:ext cx="2579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Adversarial bandit is out of scope of this lecture</a:t>
              </a:r>
            </a:p>
          </p:txBody>
        </p:sp>
        <p:pic>
          <p:nvPicPr>
            <p:cNvPr id="1026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308" y="963886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82" name="TextBox 3081"/>
          <p:cNvSpPr txBox="1"/>
          <p:nvPr/>
        </p:nvSpPr>
        <p:spPr>
          <a:xfrm>
            <a:off x="5870712" y="6029739"/>
            <a:ext cx="289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Finite variance is required!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8730" y="2500243"/>
            <a:ext cx="1360556" cy="903983"/>
            <a:chOff x="388730" y="2500243"/>
            <a:chExt cx="1360556" cy="903983"/>
          </a:xfrm>
        </p:grpSpPr>
        <p:sp>
          <p:nvSpPr>
            <p:cNvPr id="24" name="TextBox 23"/>
            <p:cNvSpPr txBox="1"/>
            <p:nvPr/>
          </p:nvSpPr>
          <p:spPr>
            <a:xfrm>
              <a:off x="388730" y="2500243"/>
              <a:ext cx="1289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 distribution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5459" y="3095071"/>
              <a:ext cx="1303827" cy="3091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8719872" y="3181640"/>
            <a:ext cx="3225564" cy="902192"/>
            <a:chOff x="8719872" y="3181640"/>
            <a:chExt cx="3225564" cy="902192"/>
          </a:xfrm>
        </p:grpSpPr>
        <p:sp>
          <p:nvSpPr>
            <p:cNvPr id="26" name="TextBox 25"/>
            <p:cNvSpPr txBox="1"/>
            <p:nvPr/>
          </p:nvSpPr>
          <p:spPr>
            <a:xfrm>
              <a:off x="8719872" y="3181640"/>
              <a:ext cx="3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(Pseudo) Regret: </a:t>
              </a:r>
              <a:r>
                <a:rPr lang="en-US" dirty="0"/>
                <a:t>expected</a:t>
              </a:r>
              <a:r>
                <a:rPr lang="en-US" b="1" dirty="0"/>
                <a:t> </a:t>
              </a:r>
              <a:r>
                <a:rPr lang="en-US" dirty="0"/>
                <a:t>loss due to not playing the best arm </a:t>
              </a:r>
              <a:endParaRPr lang="en-US" b="1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06410" y="3790603"/>
              <a:ext cx="2888025" cy="293229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1200" y="5532520"/>
            <a:ext cx="2188191" cy="50932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728632" y="5177314"/>
            <a:ext cx="30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regret bound [Aue95]: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88730" y="3812208"/>
            <a:ext cx="2445748" cy="720790"/>
            <a:chOff x="388730" y="3812208"/>
            <a:chExt cx="2445748" cy="720790"/>
          </a:xfrm>
        </p:grpSpPr>
        <p:sp>
          <p:nvSpPr>
            <p:cNvPr id="21" name="TextBox 20"/>
            <p:cNvSpPr txBox="1"/>
            <p:nvPr/>
          </p:nvSpPr>
          <p:spPr>
            <a:xfrm>
              <a:off x="388730" y="3812208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Actions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0333" y="4184104"/>
              <a:ext cx="2434145" cy="348894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42448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 animBg="1"/>
      <p:bldP spid="46" grpId="0"/>
      <p:bldP spid="44" grpId="0"/>
      <p:bldP spid="44" grpId="1"/>
      <p:bldP spid="3082" grpId="0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65961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GOBLin</a:t>
            </a:r>
            <a:r>
              <a:rPr lang="en-US" sz="2800" dirty="0"/>
              <a:t> [CGZ13]</a:t>
            </a:r>
          </a:p>
          <a:p>
            <a:pPr lvl="1"/>
            <a:r>
              <a:rPr lang="en-US" dirty="0"/>
              <a:t>Connected users are assumed to share similar model parameters</a:t>
            </a:r>
            <a:endParaRPr lang="en-US" sz="2400" dirty="0"/>
          </a:p>
          <a:p>
            <a:pPr lvl="1"/>
            <a:r>
              <a:rPr lang="en-US" sz="2400" dirty="0"/>
              <a:t>Graph Laplacian based regularization upon ridge regression to model dependency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30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1A41DD-5BBF-48E5-B8A4-888A5969CE01}"/>
              </a:ext>
            </a:extLst>
          </p:cNvPr>
          <p:cNvGrpSpPr/>
          <p:nvPr/>
        </p:nvGrpSpPr>
        <p:grpSpPr>
          <a:xfrm>
            <a:off x="7377249" y="2008837"/>
            <a:ext cx="3133235" cy="3351610"/>
            <a:chOff x="7377249" y="2008837"/>
            <a:chExt cx="3133235" cy="33516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9B0E09B-44AF-49E6-8F3A-0A4676B88CA3}"/>
                </a:ext>
              </a:extLst>
            </p:cNvPr>
            <p:cNvGrpSpPr/>
            <p:nvPr/>
          </p:nvGrpSpPr>
          <p:grpSpPr>
            <a:xfrm>
              <a:off x="8564220" y="2008837"/>
              <a:ext cx="964692" cy="886367"/>
              <a:chOff x="2109632" y="2510860"/>
              <a:chExt cx="964692" cy="886367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EE60EF6-19AB-4555-9CAD-011A91533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4603D10-4BA6-416F-B6DB-898C781B2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1137792-3E66-495A-BCD9-865AAC254EC3}"/>
                </a:ext>
              </a:extLst>
            </p:cNvPr>
            <p:cNvGrpSpPr/>
            <p:nvPr/>
          </p:nvGrpSpPr>
          <p:grpSpPr>
            <a:xfrm>
              <a:off x="7377249" y="3110278"/>
              <a:ext cx="958710" cy="848989"/>
              <a:chOff x="1493822" y="3687875"/>
              <a:chExt cx="958710" cy="84898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15C9F53-9DD4-4C38-AA7F-BBBE3E08B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CE86800-21C6-4FB7-AB8B-93A573D15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405EB9F-8505-47DC-AFCA-62477401F499}"/>
                </a:ext>
              </a:extLst>
            </p:cNvPr>
            <p:cNvGrpSpPr/>
            <p:nvPr/>
          </p:nvGrpSpPr>
          <p:grpSpPr>
            <a:xfrm>
              <a:off x="9519325" y="3846204"/>
              <a:ext cx="991159" cy="827953"/>
              <a:chOff x="1494787" y="4551422"/>
              <a:chExt cx="991159" cy="82795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E9A0DBF-EC6E-4B09-A2D5-D51A56B1C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D3F63DA-F150-4CA7-B34C-D0C7AE6BD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4A58E6-A2D5-48B2-B387-6252E7AFB081}"/>
                </a:ext>
              </a:extLst>
            </p:cNvPr>
            <p:cNvGrpSpPr/>
            <p:nvPr/>
          </p:nvGrpSpPr>
          <p:grpSpPr>
            <a:xfrm>
              <a:off x="8450343" y="4544326"/>
              <a:ext cx="928741" cy="816121"/>
              <a:chOff x="1558941" y="5405765"/>
              <a:chExt cx="928741" cy="816121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858633B-8605-43C2-8D3A-57343AE6B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642D240-132F-4E73-A1CC-C5B035147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7B64433-D469-42E9-846B-D0C73589ACF3}"/>
                </a:ext>
              </a:extLst>
            </p:cNvPr>
            <p:cNvCxnSpPr/>
            <p:nvPr/>
          </p:nvCxnSpPr>
          <p:spPr>
            <a:xfrm>
              <a:off x="8959471" y="2813863"/>
              <a:ext cx="668085" cy="94563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8094A97-9A87-499B-9DF9-B567EF785DFB}"/>
                </a:ext>
              </a:extLst>
            </p:cNvPr>
            <p:cNvCxnSpPr>
              <a:endCxn id="59" idx="3"/>
            </p:cNvCxnSpPr>
            <p:nvPr/>
          </p:nvCxnSpPr>
          <p:spPr>
            <a:xfrm flipH="1">
              <a:off x="8026473" y="2781240"/>
              <a:ext cx="786451" cy="65365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DD3EF5B-BED3-4E31-BFB1-F6B0538D14AA}"/>
                </a:ext>
              </a:extLst>
            </p:cNvPr>
            <p:cNvCxnSpPr/>
            <p:nvPr/>
          </p:nvCxnSpPr>
          <p:spPr>
            <a:xfrm flipH="1" flipV="1">
              <a:off x="7884992" y="3940979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F580791-9886-408E-A2A0-BBC65EFC3545}"/>
                </a:ext>
              </a:extLst>
            </p:cNvPr>
            <p:cNvCxnSpPr/>
            <p:nvPr/>
          </p:nvCxnSpPr>
          <p:spPr>
            <a:xfrm flipV="1">
              <a:off x="8695672" y="2894878"/>
              <a:ext cx="178924" cy="152014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6E0F5DB-B7E0-423B-8236-2DF48AB55003}"/>
                </a:ext>
              </a:extLst>
            </p:cNvPr>
            <p:cNvCxnSpPr>
              <a:endCxn id="60" idx="0"/>
            </p:cNvCxnSpPr>
            <p:nvPr/>
          </p:nvCxnSpPr>
          <p:spPr>
            <a:xfrm flipH="1" flipV="1">
              <a:off x="8164509" y="3616367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E2B01B8-CD07-4AE5-84EF-27A9BF9C09AD}"/>
                </a:ext>
              </a:extLst>
            </p:cNvPr>
            <p:cNvCxnSpPr>
              <a:stCxn id="57" idx="1"/>
            </p:cNvCxnSpPr>
            <p:nvPr/>
          </p:nvCxnSpPr>
          <p:spPr>
            <a:xfrm flipH="1">
              <a:off x="8997749" y="4170816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126404-D521-4280-8DAF-F9FB4A5F0673}"/>
              </a:ext>
            </a:extLst>
          </p:cNvPr>
          <p:cNvGrpSpPr/>
          <p:nvPr/>
        </p:nvGrpSpPr>
        <p:grpSpPr>
          <a:xfrm>
            <a:off x="7381564" y="2825288"/>
            <a:ext cx="3133235" cy="2534025"/>
            <a:chOff x="4705767" y="3355340"/>
            <a:chExt cx="3133235" cy="253402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B2C5B9-D4DE-4439-BDC4-6E5EC14465AF}"/>
                </a:ext>
              </a:extLst>
            </p:cNvPr>
            <p:cNvGrpSpPr/>
            <p:nvPr/>
          </p:nvGrpSpPr>
          <p:grpSpPr>
            <a:xfrm>
              <a:off x="5830064" y="3355340"/>
              <a:ext cx="964692" cy="886367"/>
              <a:chOff x="2109632" y="2510860"/>
              <a:chExt cx="964692" cy="88636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19AA446-6797-4C6D-B875-1D494A823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288EAD-A635-45A0-B0ED-606B39AE9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4EC4A2-58C3-412A-AB71-684178A07A50}"/>
                </a:ext>
              </a:extLst>
            </p:cNvPr>
            <p:cNvGrpSpPr/>
            <p:nvPr/>
          </p:nvGrpSpPr>
          <p:grpSpPr>
            <a:xfrm>
              <a:off x="4705767" y="3639196"/>
              <a:ext cx="958710" cy="848989"/>
              <a:chOff x="1493822" y="3687875"/>
              <a:chExt cx="958710" cy="84898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1C3BB6E-D0AE-477F-AD36-80C6CBED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C135A8-0671-4D3D-9F29-F7918119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522E59-2317-4B56-8B80-2316E3989530}"/>
                </a:ext>
              </a:extLst>
            </p:cNvPr>
            <p:cNvGrpSpPr/>
            <p:nvPr/>
          </p:nvGrpSpPr>
          <p:grpSpPr>
            <a:xfrm>
              <a:off x="6847843" y="4375122"/>
              <a:ext cx="991159" cy="827953"/>
              <a:chOff x="1494787" y="4551422"/>
              <a:chExt cx="991159" cy="827953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D385B12-7169-4757-82BD-77D3FD95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D19AC10-9693-4C9A-BE29-D7B2B1AA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79448A-139D-4D0E-A9E6-7DA4D77E956A}"/>
                </a:ext>
              </a:extLst>
            </p:cNvPr>
            <p:cNvGrpSpPr/>
            <p:nvPr/>
          </p:nvGrpSpPr>
          <p:grpSpPr>
            <a:xfrm>
              <a:off x="5778861" y="5073244"/>
              <a:ext cx="928741" cy="816121"/>
              <a:chOff x="1558941" y="5405765"/>
              <a:chExt cx="928741" cy="81612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82F2D2A-4924-4D23-98F7-CB7EDA03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F56FA03-0E58-461B-8008-4F2CCDFED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0DF31AA-04E3-462F-B842-ED8E6583945A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6479288" y="3679952"/>
              <a:ext cx="476786" cy="60846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CF10CE-3878-48B8-97F9-31A6A802D029}"/>
                </a:ext>
              </a:extLst>
            </p:cNvPr>
            <p:cNvCxnSpPr>
              <a:stCxn id="80" idx="1"/>
              <a:endCxn id="78" idx="3"/>
            </p:cNvCxnSpPr>
            <p:nvPr/>
          </p:nvCxnSpPr>
          <p:spPr>
            <a:xfrm flipH="1">
              <a:off x="5354991" y="3679952"/>
              <a:ext cx="475073" cy="2838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B18691-F604-4696-AE04-1A846EC16117}"/>
                </a:ext>
              </a:extLst>
            </p:cNvPr>
            <p:cNvCxnSpPr/>
            <p:nvPr/>
          </p:nvCxnSpPr>
          <p:spPr>
            <a:xfrm flipH="1" flipV="1">
              <a:off x="5213510" y="4469897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931A01-B4A0-4296-B30A-54D6A373B363}"/>
                </a:ext>
              </a:extLst>
            </p:cNvPr>
            <p:cNvCxnSpPr/>
            <p:nvPr/>
          </p:nvCxnSpPr>
          <p:spPr>
            <a:xfrm flipV="1">
              <a:off x="6024190" y="4131035"/>
              <a:ext cx="91254" cy="81290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51CF71B-A193-47F8-84F5-9F724D5D5C2E}"/>
                </a:ext>
              </a:extLst>
            </p:cNvPr>
            <p:cNvCxnSpPr>
              <a:endCxn id="79" idx="0"/>
            </p:cNvCxnSpPr>
            <p:nvPr/>
          </p:nvCxnSpPr>
          <p:spPr>
            <a:xfrm flipH="1" flipV="1">
              <a:off x="5493027" y="4145285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AEC4F14-E913-4C9A-8897-FB0C4822711C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6326267" y="4699734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308570-82F5-4BCC-B773-38431E66F7E7}"/>
                  </a:ext>
                </a:extLst>
              </p:cNvPr>
              <p:cNvSpPr txBox="1"/>
              <p:nvPr/>
            </p:nvSpPr>
            <p:spPr>
              <a:xfrm>
                <a:off x="1790476" y="4404131"/>
                <a:ext cx="3008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input. Regularization term: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308570-82F5-4BCC-B773-38431E66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76" y="4404131"/>
                <a:ext cx="3008536" cy="646331"/>
              </a:xfrm>
              <a:prstGeom prst="rect">
                <a:avLst/>
              </a:prstGeom>
              <a:blipFill>
                <a:blip r:embed="rId11"/>
                <a:stretch>
                  <a:fillRect l="-182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38240E-70C7-42A2-A6E1-37C5BD22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18F22-9614-43C4-ADA7-3DAD8428EC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0396" y="4480792"/>
            <a:ext cx="2556901" cy="577365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A9538FA-A688-4AF6-91BC-744D78A7A5ED}"/>
              </a:ext>
            </a:extLst>
          </p:cNvPr>
          <p:cNvSpPr/>
          <p:nvPr/>
        </p:nvSpPr>
        <p:spPr>
          <a:xfrm>
            <a:off x="5098413" y="4507546"/>
            <a:ext cx="1578108" cy="531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6411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7896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GOBLin</a:t>
            </a:r>
            <a:r>
              <a:rPr lang="en-US" sz="2800" dirty="0"/>
              <a:t> [CGZ13]</a:t>
            </a:r>
          </a:p>
          <a:p>
            <a:pPr lvl="1"/>
            <a:r>
              <a:rPr lang="en-US" sz="2400" dirty="0"/>
              <a:t>Graph Laplacian based regularization upon ridge regression to model dependency</a:t>
            </a:r>
          </a:p>
          <a:p>
            <a:pPr lvl="1"/>
            <a:r>
              <a:rPr lang="en-US" sz="2400" dirty="0"/>
              <a:t>Encode graph Laplacian in context, formulate as a </a:t>
            </a:r>
            <a:r>
              <a:rPr lang="en-US" sz="2400" i="1" dirty="0" err="1">
                <a:solidFill>
                  <a:srgbClr val="FF0000"/>
                </a:solidFill>
              </a:rPr>
              <a:t>dN</a:t>
            </a:r>
            <a:r>
              <a:rPr lang="en-US" sz="2400" i="1" dirty="0"/>
              <a:t>-dimensional</a:t>
            </a:r>
            <a:r>
              <a:rPr lang="en-US" sz="2400" dirty="0"/>
              <a:t> LinUCB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31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126404-D521-4280-8DAF-F9FB4A5F0673}"/>
              </a:ext>
            </a:extLst>
          </p:cNvPr>
          <p:cNvGrpSpPr/>
          <p:nvPr/>
        </p:nvGrpSpPr>
        <p:grpSpPr>
          <a:xfrm>
            <a:off x="7381564" y="2825288"/>
            <a:ext cx="3133235" cy="2534025"/>
            <a:chOff x="4705767" y="3355340"/>
            <a:chExt cx="3133235" cy="253402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B2C5B9-D4DE-4439-BDC4-6E5EC14465AF}"/>
                </a:ext>
              </a:extLst>
            </p:cNvPr>
            <p:cNvGrpSpPr/>
            <p:nvPr/>
          </p:nvGrpSpPr>
          <p:grpSpPr>
            <a:xfrm>
              <a:off x="5830064" y="3355340"/>
              <a:ext cx="964692" cy="886367"/>
              <a:chOff x="2109632" y="2510860"/>
              <a:chExt cx="964692" cy="88636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19AA446-6797-4C6D-B875-1D494A823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288EAD-A635-45A0-B0ED-606B39AE9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4EC4A2-58C3-412A-AB71-684178A07A50}"/>
                </a:ext>
              </a:extLst>
            </p:cNvPr>
            <p:cNvGrpSpPr/>
            <p:nvPr/>
          </p:nvGrpSpPr>
          <p:grpSpPr>
            <a:xfrm>
              <a:off x="4705767" y="3639196"/>
              <a:ext cx="958710" cy="848989"/>
              <a:chOff x="1493822" y="3687875"/>
              <a:chExt cx="958710" cy="84898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1C3BB6E-D0AE-477F-AD36-80C6CBED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C135A8-0671-4D3D-9F29-F7918119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522E59-2317-4B56-8B80-2316E3989530}"/>
                </a:ext>
              </a:extLst>
            </p:cNvPr>
            <p:cNvGrpSpPr/>
            <p:nvPr/>
          </p:nvGrpSpPr>
          <p:grpSpPr>
            <a:xfrm>
              <a:off x="6847843" y="4375122"/>
              <a:ext cx="991159" cy="827953"/>
              <a:chOff x="1494787" y="4551422"/>
              <a:chExt cx="991159" cy="827953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D385B12-7169-4757-82BD-77D3FD95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D19AC10-9693-4C9A-BE29-D7B2B1AA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79448A-139D-4D0E-A9E6-7DA4D77E956A}"/>
                </a:ext>
              </a:extLst>
            </p:cNvPr>
            <p:cNvGrpSpPr/>
            <p:nvPr/>
          </p:nvGrpSpPr>
          <p:grpSpPr>
            <a:xfrm>
              <a:off x="5778861" y="5073244"/>
              <a:ext cx="928741" cy="816121"/>
              <a:chOff x="1558941" y="5405765"/>
              <a:chExt cx="928741" cy="81612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82F2D2A-4924-4D23-98F7-CB7EDA03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F56FA03-0E58-461B-8008-4F2CCDFED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0DF31AA-04E3-462F-B842-ED8E6583945A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6479288" y="3679952"/>
              <a:ext cx="476786" cy="60846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CF10CE-3878-48B8-97F9-31A6A802D029}"/>
                </a:ext>
              </a:extLst>
            </p:cNvPr>
            <p:cNvCxnSpPr>
              <a:stCxn id="80" idx="1"/>
              <a:endCxn id="78" idx="3"/>
            </p:cNvCxnSpPr>
            <p:nvPr/>
          </p:nvCxnSpPr>
          <p:spPr>
            <a:xfrm flipH="1">
              <a:off x="5354991" y="3679952"/>
              <a:ext cx="475073" cy="2838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B18691-F604-4696-AE04-1A846EC16117}"/>
                </a:ext>
              </a:extLst>
            </p:cNvPr>
            <p:cNvCxnSpPr/>
            <p:nvPr/>
          </p:nvCxnSpPr>
          <p:spPr>
            <a:xfrm flipH="1" flipV="1">
              <a:off x="5213510" y="4469897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931A01-B4A0-4296-B30A-54D6A373B363}"/>
                </a:ext>
              </a:extLst>
            </p:cNvPr>
            <p:cNvCxnSpPr/>
            <p:nvPr/>
          </p:nvCxnSpPr>
          <p:spPr>
            <a:xfrm flipV="1">
              <a:off x="6024190" y="4131035"/>
              <a:ext cx="91254" cy="81290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51CF71B-A193-47F8-84F5-9F724D5D5C2E}"/>
                </a:ext>
              </a:extLst>
            </p:cNvPr>
            <p:cNvCxnSpPr>
              <a:endCxn id="79" idx="0"/>
            </p:cNvCxnSpPr>
            <p:nvPr/>
          </p:nvCxnSpPr>
          <p:spPr>
            <a:xfrm flipH="1" flipV="1">
              <a:off x="5493027" y="4145285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AEC4F14-E913-4C9A-8897-FB0C4822711C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6326267" y="4699734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E281DD5-D173-4FC5-9A53-86F36B787E5D}"/>
              </a:ext>
            </a:extLst>
          </p:cNvPr>
          <p:cNvGrpSpPr/>
          <p:nvPr/>
        </p:nvGrpSpPr>
        <p:grpSpPr>
          <a:xfrm>
            <a:off x="4651706" y="4775959"/>
            <a:ext cx="4307021" cy="1038791"/>
            <a:chOff x="1427889" y="4122836"/>
            <a:chExt cx="4307021" cy="103879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3F2CD73-BFB6-4E19-B224-827E2516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7889" y="4608488"/>
              <a:ext cx="4307021" cy="553139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53D76FE-577E-4964-88F6-7B3664975DFE}"/>
                </a:ext>
              </a:extLst>
            </p:cNvPr>
            <p:cNvGrpSpPr/>
            <p:nvPr/>
          </p:nvGrpSpPr>
          <p:grpSpPr>
            <a:xfrm>
              <a:off x="2587523" y="4122836"/>
              <a:ext cx="2103710" cy="902381"/>
              <a:chOff x="4983166" y="2031724"/>
              <a:chExt cx="2103710" cy="90238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8203524-E727-4E81-9780-77A426511BF4}"/>
                  </a:ext>
                </a:extLst>
              </p:cNvPr>
              <p:cNvSpPr/>
              <p:nvPr/>
            </p:nvSpPr>
            <p:spPr>
              <a:xfrm>
                <a:off x="4983166" y="2589549"/>
                <a:ext cx="218454" cy="3445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6AEF2B6-BECF-498E-A557-D94730E68786}"/>
                  </a:ext>
                </a:extLst>
              </p:cNvPr>
              <p:cNvSpPr txBox="1"/>
              <p:nvPr/>
            </p:nvSpPr>
            <p:spPr>
              <a:xfrm>
                <a:off x="5099326" y="2031724"/>
                <a:ext cx="1987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Graph Laplacian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D5ED1D2-2A68-422D-801F-B65759531C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18931" y="2358887"/>
                <a:ext cx="106844" cy="2042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364D88-41A9-440B-A335-DFBA3D2C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1706" y="5759929"/>
            <a:ext cx="3049140" cy="6159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735BAD-38B6-4CD6-991C-6CEC6C93EFD8}"/>
              </a:ext>
            </a:extLst>
          </p:cNvPr>
          <p:cNvGrpSpPr/>
          <p:nvPr/>
        </p:nvGrpSpPr>
        <p:grpSpPr>
          <a:xfrm>
            <a:off x="824338" y="4465985"/>
            <a:ext cx="3255619" cy="1725355"/>
            <a:chOff x="824338" y="4465985"/>
            <a:chExt cx="3255619" cy="172535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DEDADC6-3E4E-4DB4-8A13-5BDA38EC7823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55AC7F9-3ECA-4A88-86A0-F0D85411A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8760" y="6421430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BC931E6-E931-46A4-9CE6-5B8A3250DF35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5C36192-7510-4503-BACD-E80A970056F6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C6D7B5-6CCC-4910-9A1F-945BA0F0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4649" y="5316347"/>
              <a:ext cx="2465580" cy="5101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A505DE-F367-4C2C-BC32-5D8DB2386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4943" y="4833299"/>
              <a:ext cx="3117852" cy="490497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FD3082-E31C-45A8-97BA-19527F5D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4352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/>
                  <a:t>CoLin</a:t>
                </a:r>
                <a:r>
                  <a:rPr lang="en-US" sz="2800" dirty="0"/>
                  <a:t> [WWGW16]</a:t>
                </a:r>
              </a:p>
              <a:p>
                <a:pPr lvl="1"/>
                <a:r>
                  <a:rPr lang="en-US" sz="2400" dirty="0"/>
                  <a:t>Social influence among users: content and opinion sharing in social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Reward: weighted average of expected reward among friends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dN</a:t>
                </a:r>
                <a:r>
                  <a:rPr lang="en-US" sz="2400" i="1" dirty="0"/>
                  <a:t>-dimensional</a:t>
                </a:r>
                <a:r>
                  <a:rPr lang="en-US" sz="2400" dirty="0"/>
                  <a:t> LinUCB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  <a:blipFill>
                <a:blip r:embed="rId2"/>
                <a:stretch>
                  <a:fillRect l="-1524" t="-2241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5C8A3-17F4-4893-B0E2-FDE8A4BE1C2E}"/>
              </a:ext>
            </a:extLst>
          </p:cNvPr>
          <p:cNvGrpSpPr/>
          <p:nvPr/>
        </p:nvGrpSpPr>
        <p:grpSpPr>
          <a:xfrm>
            <a:off x="8740760" y="1216146"/>
            <a:ext cx="2373561" cy="2151034"/>
            <a:chOff x="1409516" y="2199310"/>
            <a:chExt cx="3016714" cy="33516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81FD06-0F19-4AE2-9BDF-AA24F045067F}"/>
                </a:ext>
              </a:extLst>
            </p:cNvPr>
            <p:cNvGrpSpPr/>
            <p:nvPr/>
          </p:nvGrpSpPr>
          <p:grpSpPr>
            <a:xfrm>
              <a:off x="2596487" y="2199310"/>
              <a:ext cx="964692" cy="886367"/>
              <a:chOff x="2109632" y="2510860"/>
              <a:chExt cx="964692" cy="88636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93EDC36-E006-4AC0-A0A9-4A1381A46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C71BD5C-72BB-4E8A-A38A-FB37297AD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1E0356-FF97-406A-B626-3CB6C49003C0}"/>
                </a:ext>
              </a:extLst>
            </p:cNvPr>
            <p:cNvGrpSpPr/>
            <p:nvPr/>
          </p:nvGrpSpPr>
          <p:grpSpPr>
            <a:xfrm>
              <a:off x="1409516" y="3300751"/>
              <a:ext cx="958710" cy="848989"/>
              <a:chOff x="1493822" y="3687875"/>
              <a:chExt cx="958710" cy="84898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69AFF7-5101-4EAC-8CE6-76D6AA495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B9228DF-635E-468D-A2EF-D0E0AA7C5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B6A65-86B8-439F-A597-804C0A439D8F}"/>
                </a:ext>
              </a:extLst>
            </p:cNvPr>
            <p:cNvGrpSpPr/>
            <p:nvPr/>
          </p:nvGrpSpPr>
          <p:grpSpPr>
            <a:xfrm>
              <a:off x="3435071" y="4023469"/>
              <a:ext cx="991159" cy="827953"/>
              <a:chOff x="1494787" y="4551422"/>
              <a:chExt cx="991159" cy="82795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24F929-40AD-4A72-AC9B-3DDDAE7F8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1CFCBCA-1730-440E-A91B-DA49C619E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9CC68BD-03F9-45F1-9D08-9C35A914D7B5}"/>
                </a:ext>
              </a:extLst>
            </p:cNvPr>
            <p:cNvGrpSpPr/>
            <p:nvPr/>
          </p:nvGrpSpPr>
          <p:grpSpPr>
            <a:xfrm>
              <a:off x="2482610" y="4734799"/>
              <a:ext cx="928741" cy="816121"/>
              <a:chOff x="1558941" y="5405765"/>
              <a:chExt cx="928741" cy="8161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7D5347-4DD8-4D3C-922D-BFEF584BA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0DC692E-D133-4EC9-BFD8-AC1111482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0F6BE9-1E15-4AB6-A186-D761D38F454C}"/>
                </a:ext>
              </a:extLst>
            </p:cNvPr>
            <p:cNvCxnSpPr/>
            <p:nvPr/>
          </p:nvCxnSpPr>
          <p:spPr>
            <a:xfrm>
              <a:off x="2991738" y="3004336"/>
              <a:ext cx="668085" cy="9456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C357EF-09A5-4146-8BCD-03983490B572}"/>
                </a:ext>
              </a:extLst>
            </p:cNvPr>
            <p:cNvCxnSpPr>
              <a:endCxn id="22" idx="3"/>
            </p:cNvCxnSpPr>
            <p:nvPr/>
          </p:nvCxnSpPr>
          <p:spPr>
            <a:xfrm flipH="1">
              <a:off x="2058740" y="2971713"/>
              <a:ext cx="786451" cy="653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5BF939-C64D-433A-9E6C-89764BE68BF4}"/>
                </a:ext>
              </a:extLst>
            </p:cNvPr>
            <p:cNvCxnSpPr/>
            <p:nvPr/>
          </p:nvCxnSpPr>
          <p:spPr>
            <a:xfrm flipH="1" flipV="1">
              <a:off x="1917259" y="4131452"/>
              <a:ext cx="622417" cy="6014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30E86-F595-4264-B981-120D1DDDD19E}"/>
                </a:ext>
              </a:extLst>
            </p:cNvPr>
            <p:cNvCxnSpPr/>
            <p:nvPr/>
          </p:nvCxnSpPr>
          <p:spPr>
            <a:xfrm flipV="1">
              <a:off x="2727939" y="3085351"/>
              <a:ext cx="178924" cy="15201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E6C6D6-1A89-4C48-8866-3CE6E2770765}"/>
                </a:ext>
              </a:extLst>
            </p:cNvPr>
            <p:cNvCxnSpPr>
              <a:endCxn id="23" idx="0"/>
            </p:cNvCxnSpPr>
            <p:nvPr/>
          </p:nvCxnSpPr>
          <p:spPr>
            <a:xfrm flipH="1" flipV="1">
              <a:off x="2196776" y="3806840"/>
              <a:ext cx="1277627" cy="3799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9DAFBC-B7E0-45FD-B712-00D0580054A2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2913495" y="4348081"/>
              <a:ext cx="521576" cy="3716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78FF05F-1584-4B15-A436-5AAF0BD2FAB4}"/>
              </a:ext>
            </a:extLst>
          </p:cNvPr>
          <p:cNvGraphicFramePr>
            <a:graphicFrameLocks noGrp="1"/>
          </p:cNvGraphicFramePr>
          <p:nvPr/>
        </p:nvGraphicFramePr>
        <p:xfrm>
          <a:off x="8936741" y="4722545"/>
          <a:ext cx="2177580" cy="159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6044DCA5-099A-4C3E-837A-4C75BCA77608}"/>
              </a:ext>
            </a:extLst>
          </p:cNvPr>
          <p:cNvGrpSpPr/>
          <p:nvPr/>
        </p:nvGrpSpPr>
        <p:grpSpPr>
          <a:xfrm>
            <a:off x="8504342" y="4338655"/>
            <a:ext cx="2561542" cy="1980383"/>
            <a:chOff x="7119594" y="1759709"/>
            <a:chExt cx="4059754" cy="355037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9E924C-508C-4AFC-8253-365E5450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2400243"/>
              <a:ext cx="649224" cy="6492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C9269A-5B95-4E8C-B71E-F30AD0B4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106800"/>
              <a:ext cx="649224" cy="64922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88D6FD-28DA-41F9-9B97-D0422FBFB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721" y="1790446"/>
              <a:ext cx="649224" cy="6492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34E9BD-C6AE-4CBD-AF3F-929BAD91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152" y="1759709"/>
              <a:ext cx="649224" cy="6492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E098B9-4789-4B8D-84B3-6DDB5EB0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680" y="1775737"/>
              <a:ext cx="649224" cy="6492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A3CEBE-C6A6-48C0-9F7F-12541041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24" y="1759709"/>
              <a:ext cx="649224" cy="6492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896734-5166-44D1-B313-A61ADBCB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872808"/>
              <a:ext cx="649224" cy="6492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35912D-A156-4A42-8E77-0FD89804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497" y="4660861"/>
              <a:ext cx="649224" cy="64922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11DA38-B542-47C0-BF00-2F00D6EDA4B5}"/>
              </a:ext>
            </a:extLst>
          </p:cNvPr>
          <p:cNvGrpSpPr/>
          <p:nvPr/>
        </p:nvGrpSpPr>
        <p:grpSpPr>
          <a:xfrm>
            <a:off x="8809629" y="3656156"/>
            <a:ext cx="2489365" cy="721145"/>
            <a:chOff x="9294099" y="2640533"/>
            <a:chExt cx="2489365" cy="7211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367BB50-62EB-4521-9F49-9DA38F86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099" y="2880138"/>
              <a:ext cx="441942" cy="26789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16F23F4-AEFF-44C4-B6C6-CA2316FFA1CA}"/>
                </a:ext>
              </a:extLst>
            </p:cNvPr>
            <p:cNvGrpSpPr/>
            <p:nvPr/>
          </p:nvGrpSpPr>
          <p:grpSpPr>
            <a:xfrm>
              <a:off x="9671588" y="2640533"/>
              <a:ext cx="2111876" cy="721145"/>
              <a:chOff x="9982200" y="1582527"/>
              <a:chExt cx="2111876" cy="72114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815AD1A-B45B-4C46-8E57-2DFBAF17D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33973" y="1582527"/>
                <a:ext cx="1160103" cy="72114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02CDDD-D65A-4C83-B0EE-CF920638BE23}"/>
                  </a:ext>
                </a:extLst>
              </p:cNvPr>
              <p:cNvSpPr txBox="1"/>
              <p:nvPr/>
            </p:nvSpPr>
            <p:spPr>
              <a:xfrm>
                <a:off x="9982200" y="1758434"/>
                <a:ext cx="1550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endParaRPr lang="en-US" dirty="0"/>
              </a:p>
            </p:txBody>
          </p:sp>
        </p:grpSp>
      </p:grpSp>
      <p:sp>
        <p:nvSpPr>
          <p:cNvPr id="41" name="Right Arrow 39">
            <a:extLst>
              <a:ext uri="{FF2B5EF4-FFF2-40B4-BE49-F238E27FC236}">
                <a16:creationId xmlns:a16="http://schemas.microsoft.com/office/drawing/2014/main" id="{C8A87106-E654-411E-93FC-16BA4393F4A1}"/>
              </a:ext>
            </a:extLst>
          </p:cNvPr>
          <p:cNvSpPr/>
          <p:nvPr/>
        </p:nvSpPr>
        <p:spPr>
          <a:xfrm rot="5400000">
            <a:off x="9705333" y="3406511"/>
            <a:ext cx="311172" cy="35437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D89576-A7D7-48E2-A3DB-7C47F36BA6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852" y="4184985"/>
            <a:ext cx="2735692" cy="45699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7FBBB22-B452-4F0B-9792-38E0CA7E0F2B}"/>
              </a:ext>
            </a:extLst>
          </p:cNvPr>
          <p:cNvGrpSpPr/>
          <p:nvPr/>
        </p:nvGrpSpPr>
        <p:grpSpPr>
          <a:xfrm>
            <a:off x="4524852" y="4153130"/>
            <a:ext cx="3882253" cy="590235"/>
            <a:chOff x="4524852" y="4153130"/>
            <a:chExt cx="3882253" cy="59023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FA1BBD7-9949-49F4-BF02-5BFC08C5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24852" y="4153130"/>
              <a:ext cx="3882253" cy="590235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32778F-962E-49C2-B823-EBD62AE5F422}"/>
                </a:ext>
              </a:extLst>
            </p:cNvPr>
            <p:cNvSpPr/>
            <p:nvPr/>
          </p:nvSpPr>
          <p:spPr>
            <a:xfrm>
              <a:off x="7026961" y="4199669"/>
              <a:ext cx="1247327" cy="2850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1BDBE6DA-60F6-40DD-851F-29318AAE40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6250" y="2878757"/>
            <a:ext cx="1306926" cy="5442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8035620-047A-4EFC-9FFB-DD6726BA1FC2}"/>
              </a:ext>
            </a:extLst>
          </p:cNvPr>
          <p:cNvGrpSpPr/>
          <p:nvPr/>
        </p:nvGrpSpPr>
        <p:grpSpPr>
          <a:xfrm>
            <a:off x="4444983" y="4755861"/>
            <a:ext cx="3674322" cy="2031325"/>
            <a:chOff x="4444983" y="4755861"/>
            <a:chExt cx="3674322" cy="203132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0D44D5-0ABD-433B-BA7C-DA11E07F7A09}"/>
                </a:ext>
              </a:extLst>
            </p:cNvPr>
            <p:cNvGrpSpPr/>
            <p:nvPr/>
          </p:nvGrpSpPr>
          <p:grpSpPr>
            <a:xfrm>
              <a:off x="4444983" y="4755861"/>
              <a:ext cx="3674322" cy="2031325"/>
              <a:chOff x="4444983" y="4755861"/>
              <a:chExt cx="3674322" cy="20313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FFD854F-902A-4259-9AC8-4EEB2FF66B45}"/>
                      </a:ext>
                    </a:extLst>
                  </p:cNvPr>
                  <p:cNvSpPr txBox="1"/>
                  <p:nvPr/>
                </p:nvSpPr>
                <p:spPr>
                  <a:xfrm>
                    <a:off x="4444983" y="4755861"/>
                    <a:ext cx="3674322" cy="2031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When</a:t>
                    </a:r>
                    <a:r>
                      <a:rPr lang="zh-CN" alt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i="1">
                            <a:latin typeface="Cambria Math" charset="0"/>
                          </a:rPr>
                          <m:t>𝑊</m:t>
                        </m:r>
                      </m:oMath>
                    </a14:m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is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uniform,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 err="1"/>
                      <a:t>i.e</a:t>
                    </a:r>
                    <a:r>
                      <a:rPr lang="en-US" altLang="zh-CN" dirty="0"/>
                      <a:t>,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all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users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are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uniformly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connected to share:</a:t>
                    </a:r>
                    <a:r>
                      <a:rPr lang="zh-CN" altLang="en-US" dirty="0"/>
                      <a:t> </a:t>
                    </a:r>
                    <a:endParaRPr lang="en-US" altLang="zh-CN" dirty="0"/>
                  </a:p>
                  <a:p>
                    <a:endParaRPr lang="en-US" altLang="zh-CN" dirty="0"/>
                  </a:p>
                  <a:p>
                    <a:endParaRPr lang="en-US" altLang="zh-CN" dirty="0"/>
                  </a:p>
                  <a:p>
                    <a:endParaRPr lang="en-US" altLang="zh-CN" dirty="0"/>
                  </a:p>
                  <a:p>
                    <a:r>
                      <a:rPr lang="en-US" altLang="zh-CN" dirty="0"/>
                      <a:t>Regret:</a:t>
                    </a:r>
                    <a:r>
                      <a:rPr lang="zh-CN" altLang="en-US" dirty="0"/>
                      <a:t> </a:t>
                    </a: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FFD854F-902A-4259-9AC8-4EEB2FF66B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4983" y="4755861"/>
                    <a:ext cx="3674322" cy="203132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327" t="-1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48E2D28-4683-4E04-BB1E-1C663AA33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727" y="5396757"/>
                <a:ext cx="1426501" cy="612243"/>
              </a:xfrm>
              <a:prstGeom prst="rect">
                <a:avLst/>
              </a:prstGeom>
            </p:spPr>
          </p:pic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6F744F5-2842-42D4-83FA-3298297B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373230" y="6189459"/>
              <a:ext cx="1577531" cy="29422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F58770-072D-440E-87EC-AA1152A4EFEC}"/>
              </a:ext>
            </a:extLst>
          </p:cNvPr>
          <p:cNvGrpSpPr/>
          <p:nvPr/>
        </p:nvGrpSpPr>
        <p:grpSpPr>
          <a:xfrm>
            <a:off x="776162" y="4641977"/>
            <a:ext cx="3255619" cy="1725355"/>
            <a:chOff x="824338" y="4465985"/>
            <a:chExt cx="3255619" cy="17253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EAA205-A3C6-4C09-A231-BD55774E25AD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FDF751B-C7ED-4A4C-B408-DC2393651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1466" y="6456593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302A77E-FFAD-433D-94E8-4A81D0993CE2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0FAEBE5-A5F6-49D1-B9A1-F261A031E5AD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CDD5D36-4489-40CE-B9CD-8E637BF0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81001" y="5370938"/>
              <a:ext cx="2465580" cy="51012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72B721A-0863-4A18-9B32-A1D8D7940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54943" y="4945974"/>
              <a:ext cx="3117852" cy="490497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8FA4F7-59C1-46C1-9081-FB708B8C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5132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7934" cy="4363140"/>
          </a:xfrm>
        </p:spPr>
        <p:txBody>
          <a:bodyPr>
            <a:normAutofit/>
          </a:bodyPr>
          <a:lstStyle/>
          <a:p>
            <a:r>
              <a:rPr lang="en-US" sz="2800" dirty="0"/>
              <a:t>CLUB[GLZ14]</a:t>
            </a:r>
          </a:p>
          <a:p>
            <a:pPr lvl="1"/>
            <a:r>
              <a:rPr lang="en-US" sz="2400" dirty="0"/>
              <a:t>Adaptively cluster users into groups Threshold to remove edges is based on closeness of the users’ models</a:t>
            </a:r>
          </a:p>
          <a:p>
            <a:pPr lvl="1"/>
            <a:r>
              <a:rPr lang="en-US" sz="2400" dirty="0"/>
              <a:t>Build LinUCB on each cluster</a:t>
            </a:r>
          </a:p>
          <a:p>
            <a:r>
              <a:rPr lang="en-US" sz="2800" dirty="0"/>
              <a:t>Regret:                    . Reduce regret from </a:t>
            </a:r>
            <a:r>
              <a:rPr lang="en-US" sz="2800" dirty="0">
                <a:solidFill>
                  <a:srgbClr val="FF0000"/>
                </a:solidFill>
              </a:rPr>
              <a:t>N (users) to m (clusters)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A5EB-7C61-4471-AB02-1F084E390FCB}"/>
              </a:ext>
            </a:extLst>
          </p:cNvPr>
          <p:cNvGrpSpPr/>
          <p:nvPr/>
        </p:nvGrpSpPr>
        <p:grpSpPr>
          <a:xfrm>
            <a:off x="8564220" y="2008837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34094-CC7D-46CA-B91B-A8AB1113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834D-7814-41D9-A715-14FC7D84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4851C-C071-4635-B4F2-746F7ABEA47A}"/>
              </a:ext>
            </a:extLst>
          </p:cNvPr>
          <p:cNvGrpSpPr/>
          <p:nvPr/>
        </p:nvGrpSpPr>
        <p:grpSpPr>
          <a:xfrm>
            <a:off x="7377249" y="3110278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61801-2F4C-4001-BFA7-CA4D1A67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8E819-C22E-425F-B931-AB7C01E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C320-A808-4B0B-AAC5-4BD65DAD9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25" y="3846204"/>
            <a:ext cx="649224" cy="6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0FB34-98E9-427F-BA30-38248F1C2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43" y="4544326"/>
            <a:ext cx="649224" cy="649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81EB3-CC8D-46CA-955B-D37370ACBBC7}"/>
              </a:ext>
            </a:extLst>
          </p:cNvPr>
          <p:cNvGrpSpPr/>
          <p:nvPr/>
        </p:nvGrpSpPr>
        <p:grpSpPr>
          <a:xfrm>
            <a:off x="9036184" y="4331257"/>
            <a:ext cx="1474300" cy="1029190"/>
            <a:chOff x="9036184" y="4331257"/>
            <a:chExt cx="1474300" cy="10291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D0688-E127-4C74-B92A-E71FF1C7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7584" y="4331257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546E6-AF27-4EAA-BA6E-1E8780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6184" y="5017547"/>
              <a:ext cx="342900" cy="342900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C4AB906-B19C-4A0D-B154-22E781E5FD67}"/>
              </a:ext>
            </a:extLst>
          </p:cNvPr>
          <p:cNvSpPr/>
          <p:nvPr/>
        </p:nvSpPr>
        <p:spPr>
          <a:xfrm rot="19465534">
            <a:off x="8761213" y="1743648"/>
            <a:ext cx="153539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93D507-1900-4791-894D-8064156DA450}"/>
              </a:ext>
            </a:extLst>
          </p:cNvPr>
          <p:cNvSpPr/>
          <p:nvPr/>
        </p:nvSpPr>
        <p:spPr>
          <a:xfrm rot="19370578">
            <a:off x="7872170" y="2679370"/>
            <a:ext cx="102680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3D5D8E-E9BD-4856-98A6-E7C2758AD1AE}"/>
              </a:ext>
            </a:extLst>
          </p:cNvPr>
          <p:cNvGrpSpPr/>
          <p:nvPr/>
        </p:nvGrpSpPr>
        <p:grpSpPr>
          <a:xfrm>
            <a:off x="7271028" y="450667"/>
            <a:ext cx="2719474" cy="1374827"/>
            <a:chOff x="1050150" y="4588760"/>
            <a:chExt cx="2719474" cy="13748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EE08D6-1853-4169-AFF7-D8A2CEA18056}"/>
                </a:ext>
              </a:extLst>
            </p:cNvPr>
            <p:cNvGrpSpPr/>
            <p:nvPr/>
          </p:nvGrpSpPr>
          <p:grpSpPr>
            <a:xfrm>
              <a:off x="1123112" y="4588760"/>
              <a:ext cx="2608558" cy="1374827"/>
              <a:chOff x="1053548" y="4542435"/>
              <a:chExt cx="2608558" cy="137482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DCEB998-0D84-4EDA-9A2C-D1A405342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7688" y="5188335"/>
                <a:ext cx="2290240" cy="728927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72515C-4406-41F8-998B-7A048871ABBA}"/>
                  </a:ext>
                </a:extLst>
              </p:cNvPr>
              <p:cNvSpPr txBox="1"/>
              <p:nvPr/>
            </p:nvSpPr>
            <p:spPr>
              <a:xfrm>
                <a:off x="1053548" y="4542435"/>
                <a:ext cx="2027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Remove edge if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981BB53-45E5-4A30-9471-EEE6DC20D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4680" y="4838881"/>
                <a:ext cx="2597426" cy="412727"/>
              </a:xfrm>
              <a:prstGeom prst="rect">
                <a:avLst/>
              </a:prstGeom>
            </p:spPr>
          </p:pic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125742-E0FD-47EE-B41E-E3FE6E560C4A}"/>
                </a:ext>
              </a:extLst>
            </p:cNvPr>
            <p:cNvSpPr/>
            <p:nvPr/>
          </p:nvSpPr>
          <p:spPr>
            <a:xfrm>
              <a:off x="1050150" y="4588761"/>
              <a:ext cx="2719474" cy="1334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69317" y="4857507"/>
            <a:ext cx="3937963" cy="1481817"/>
            <a:chOff x="4677332" y="5182531"/>
            <a:chExt cx="3937963" cy="14818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A6297C-93CA-4860-B377-21AC2B054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56840" y="5533023"/>
              <a:ext cx="3015024" cy="34106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ADE105-82C2-447D-814D-2AFEF16F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7905" y="5923134"/>
              <a:ext cx="2551056" cy="3333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411FCB-7519-4795-905F-D1BEC6FF1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02404" y="6304063"/>
              <a:ext cx="1326191" cy="31333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466637-BA84-436A-9E9C-F85B99BF1E78}"/>
                </a:ext>
              </a:extLst>
            </p:cNvPr>
            <p:cNvSpPr txBox="1"/>
            <p:nvPr/>
          </p:nvSpPr>
          <p:spPr>
            <a:xfrm>
              <a:off x="4766438" y="5182531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D16BD7-3F39-4CD9-9D76-BA38D3AF4C04}"/>
                </a:ext>
              </a:extLst>
            </p:cNvPr>
            <p:cNvSpPr/>
            <p:nvPr/>
          </p:nvSpPr>
          <p:spPr>
            <a:xfrm>
              <a:off x="4677332" y="5202192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B7EEC3E-B93C-4D7B-9665-B134763B8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7940" y="5282719"/>
              <a:ext cx="1547355" cy="3819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36A6852F-D830-4836-8E44-0A98740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E7FE4D3-0B2B-4549-811D-EFA84424F5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2540" y="3831510"/>
            <a:ext cx="1505383" cy="3680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6804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 animBg="1"/>
      <p:bldP spid="26" grpId="0" uiExpan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Non-stationary bandits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34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Problem formulation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22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26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52508" y="5168056"/>
            <a:ext cx="315074" cy="382101"/>
            <a:chOff x="5382479" y="5128591"/>
            <a:chExt cx="315074" cy="382101"/>
          </a:xfrm>
        </p:grpSpPr>
        <p:pic>
          <p:nvPicPr>
            <p:cNvPr id="28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Controller, emergency, escape, evacuate, lever, pull, push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1913">
            <a:off x="5264401" y="4795066"/>
            <a:ext cx="543340" cy="5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88730" y="3812208"/>
            <a:ext cx="2344763" cy="695138"/>
            <a:chOff x="499166" y="3891721"/>
            <a:chExt cx="2344763" cy="695138"/>
          </a:xfrm>
        </p:grpSpPr>
        <p:sp>
          <p:nvSpPr>
            <p:cNvPr id="34" name="TextBox 33"/>
            <p:cNvSpPr txBox="1"/>
            <p:nvPr/>
          </p:nvSpPr>
          <p:spPr>
            <a:xfrm>
              <a:off x="499166" y="3891721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Actions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6263" y="4263377"/>
              <a:ext cx="2327666" cy="3234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88730" y="2500243"/>
            <a:ext cx="12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 distribution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8730" y="5023817"/>
            <a:ext cx="1634434" cy="977762"/>
            <a:chOff x="388730" y="5023817"/>
            <a:chExt cx="1634434" cy="977762"/>
          </a:xfrm>
        </p:grpSpPr>
        <p:sp>
          <p:nvSpPr>
            <p:cNvPr id="43" name="TextBox 42"/>
            <p:cNvSpPr txBox="1"/>
            <p:nvPr/>
          </p:nvSpPr>
          <p:spPr>
            <a:xfrm>
              <a:off x="388730" y="5023817"/>
              <a:ext cx="163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Agent/learner/policy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4679" y="5664816"/>
              <a:ext cx="1125095" cy="33676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756804" y="5000619"/>
            <a:ext cx="957886" cy="649798"/>
            <a:chOff x="3584063" y="5078755"/>
            <a:chExt cx="957886" cy="649798"/>
          </a:xfrm>
        </p:grpSpPr>
        <p:sp>
          <p:nvSpPr>
            <p:cNvPr id="46" name="TextBox 45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1201738" y="5629689"/>
            <a:ext cx="4764119" cy="850182"/>
            <a:chOff x="1201738" y="5629689"/>
            <a:chExt cx="4764119" cy="850182"/>
          </a:xfrm>
        </p:grpSpPr>
        <p:sp>
          <p:nvSpPr>
            <p:cNvPr id="41" name="TextBox 40"/>
            <p:cNvSpPr txBox="1"/>
            <p:nvPr/>
          </p:nvSpPr>
          <p:spPr>
            <a:xfrm>
              <a:off x="1610499" y="5895096"/>
              <a:ext cx="4355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History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no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longer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helpful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and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may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even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be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misleading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the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player’s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decision-making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01738" y="5629689"/>
              <a:ext cx="355600" cy="394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11242" y="4934221"/>
            <a:ext cx="3538291" cy="1874061"/>
            <a:chOff x="2064167" y="4690005"/>
            <a:chExt cx="3538291" cy="1874061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2514600" y="6112134"/>
              <a:ext cx="2823268" cy="346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514600" y="4767114"/>
              <a:ext cx="0" cy="13796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45163" y="6194734"/>
              <a:ext cx="165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791817" y="4962355"/>
              <a:ext cx="91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Regret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61167" y="8094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825809" y="5092017"/>
            <a:ext cx="6184376" cy="5378499"/>
            <a:chOff x="5825809" y="5092017"/>
            <a:chExt cx="6184376" cy="5378499"/>
          </a:xfrm>
        </p:grpSpPr>
        <p:sp>
          <p:nvSpPr>
            <p:cNvPr id="55" name="Arc 54"/>
            <p:cNvSpPr/>
            <p:nvPr/>
          </p:nvSpPr>
          <p:spPr>
            <a:xfrm rot="18481685">
              <a:off x="6569103" y="5029434"/>
              <a:ext cx="4697788" cy="6184376"/>
            </a:xfrm>
            <a:prstGeom prst="arc">
              <a:avLst>
                <a:gd name="adj1" fmla="val 15994470"/>
                <a:gd name="adj2" fmla="val 1826860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38740" y="5092017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sym typeface="Wingdings"/>
                </a:rPr>
                <a:t>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071523" y="4693111"/>
            <a:ext cx="1093957" cy="778418"/>
            <a:chOff x="8071523" y="4693111"/>
            <a:chExt cx="1093957" cy="778418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071523" y="4693111"/>
              <a:ext cx="873457" cy="7784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710611" y="4743895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sym typeface="Wingdings"/>
                </a:rPr>
                <a:t>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13480" y="2308535"/>
            <a:ext cx="5997132" cy="899771"/>
            <a:chOff x="2713480" y="2308535"/>
            <a:chExt cx="5997132" cy="899771"/>
          </a:xfrm>
        </p:grpSpPr>
        <p:grpSp>
          <p:nvGrpSpPr>
            <p:cNvPr id="79" name="Group 78"/>
            <p:cNvGrpSpPr/>
            <p:nvPr/>
          </p:nvGrpSpPr>
          <p:grpSpPr>
            <a:xfrm>
              <a:off x="3057985" y="2360248"/>
              <a:ext cx="5457084" cy="832940"/>
              <a:chOff x="3377175" y="2275144"/>
              <a:chExt cx="4667531" cy="832940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49" y="2470205"/>
                <a:ext cx="885818" cy="63787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6250" y="2434646"/>
                <a:ext cx="918456" cy="66811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175" y="2481929"/>
                <a:ext cx="809880" cy="618717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6049208" y="2275144"/>
                <a:ext cx="824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713480" y="2350053"/>
              <a:ext cx="5997132" cy="8582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0022" y="2308535"/>
              <a:ext cx="1799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Non-stationary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Cloud Callout 87"/>
          <p:cNvSpPr/>
          <p:nvPr/>
        </p:nvSpPr>
        <p:spPr>
          <a:xfrm>
            <a:off x="2388742" y="4652753"/>
            <a:ext cx="2337696" cy="517668"/>
          </a:xfrm>
          <a:prstGeom prst="cloudCallout">
            <a:avLst>
              <a:gd name="adj1" fmla="val -39133"/>
              <a:gd name="adj2" fmla="val 8589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I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need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to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be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adaptive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about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potential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changes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in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the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environment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945901" y="1784423"/>
            <a:ext cx="3418001" cy="2426573"/>
            <a:chOff x="8945901" y="1784423"/>
            <a:chExt cx="3418001" cy="242657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003" y="1784423"/>
              <a:ext cx="3079618" cy="171788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8945901" y="3472332"/>
              <a:ext cx="3418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Real-time click-through-rate of </a:t>
              </a:r>
              <a:r>
                <a:rPr lang="en-US" altLang="zh-CN" sz="140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  <a:r>
                <a:rPr lang="zh-CN" altLang="en-US" sz="1400" dirty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news articles collected from Yahoo user click log dataset </a:t>
              </a: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459" y="3095071"/>
            <a:ext cx="1303827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5468" y="3107354"/>
            <a:ext cx="735143" cy="334642"/>
            <a:chOff x="1495468" y="3107354"/>
            <a:chExt cx="735143" cy="3346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95468" y="3115832"/>
              <a:ext cx="191948" cy="295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708" y="3107354"/>
              <a:ext cx="427903" cy="334642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4825" y="6413500"/>
            <a:ext cx="2743200" cy="365125"/>
          </a:xfrm>
        </p:spPr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76713" y="4350984"/>
            <a:ext cx="19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What’s the deal?</a:t>
            </a:r>
          </a:p>
        </p:txBody>
      </p:sp>
    </p:spTree>
    <p:extLst>
      <p:ext uri="{BB962C8B-B14F-4D97-AF65-F5344CB8AC3E}">
        <p14:creationId xmlns:p14="http://schemas.microsoft.com/office/powerpoint/2010/main" val="42554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lecture will start at 9:30am EDT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Sli.do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event code: 5585459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70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classical exploration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  <a:p>
            <a:r>
              <a:rPr lang="en-US" dirty="0"/>
              <a:t>Optimism in the face of uncertainty</a:t>
            </a:r>
          </a:p>
          <a:p>
            <a:r>
              <a:rPr lang="en-US" dirty="0"/>
              <a:t>Posterior sampling</a:t>
            </a:r>
          </a:p>
          <a:p>
            <a:r>
              <a:rPr lang="en-US" dirty="0"/>
              <a:t>Perturbation-based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224294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3160-240F-480B-8DA6-620A261F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b="0" dirty="0"/>
                  <a:t> users, each user has his/her 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400" dirty="0"/>
                  <a:t>Build independent LinUCB for each user?</a:t>
                </a:r>
                <a:endParaRPr lang="en-US" sz="2400" b="0" dirty="0"/>
              </a:p>
              <a:p>
                <a:pPr lvl="1"/>
                <a:r>
                  <a:rPr lang="en-US" sz="2400" dirty="0"/>
                  <a:t>Cold start challenge in personalized systems</a:t>
                </a:r>
              </a:p>
              <a:p>
                <a:pPr lvl="1"/>
                <a:r>
                  <a:rPr lang="en-US" sz="2400" dirty="0"/>
                  <a:t>Users are not independent</a:t>
                </a:r>
              </a:p>
              <a:p>
                <a:r>
                  <a:rPr lang="en-US" sz="2800" dirty="0"/>
                  <a:t>Leverage user dependency for efficient exploration</a:t>
                </a:r>
              </a:p>
              <a:p>
                <a:pPr lvl="1"/>
                <a:r>
                  <a:rPr lang="en-US" sz="2400" dirty="0"/>
                  <a:t>Use existing user dependency information</a:t>
                </a:r>
              </a:p>
              <a:p>
                <a:pPr lvl="1"/>
                <a:r>
                  <a:rPr lang="en-US" sz="2400" dirty="0"/>
                  <a:t>Discover dependency online (via clustering)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0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  <a:blipFill>
                <a:blip r:embed="rId2"/>
                <a:stretch>
                  <a:fillRect l="-13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E5FC7-3DC3-4833-A0C3-7534E95E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4FB7D-2868-4F50-9ABC-12E4376E4F65}"/>
              </a:ext>
            </a:extLst>
          </p:cNvPr>
          <p:cNvGrpSpPr/>
          <p:nvPr/>
        </p:nvGrpSpPr>
        <p:grpSpPr>
          <a:xfrm>
            <a:off x="9913162" y="2337232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471CFB-BC4C-464F-9CFA-498E4C0E4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83FC93-039B-4FE3-9A63-11BFEC80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B8C45-D368-4957-9B6A-52ADE45B7B39}"/>
              </a:ext>
            </a:extLst>
          </p:cNvPr>
          <p:cNvGrpSpPr/>
          <p:nvPr/>
        </p:nvGrpSpPr>
        <p:grpSpPr>
          <a:xfrm>
            <a:off x="9913162" y="3300875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21524D-C8AE-4E94-B58E-C1433C47C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5A7EB-8C54-4E3E-8C86-4F330F46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CF0F3-D6BA-4083-BC91-89D01D7FA7B5}"/>
              </a:ext>
            </a:extLst>
          </p:cNvPr>
          <p:cNvGrpSpPr/>
          <p:nvPr/>
        </p:nvGrpSpPr>
        <p:grpSpPr>
          <a:xfrm>
            <a:off x="9913162" y="4287022"/>
            <a:ext cx="991159" cy="827953"/>
            <a:chOff x="3064737" y="4348227"/>
            <a:chExt cx="991159" cy="8279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053B5B-9C62-455C-9F14-DFC769C4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737" y="4348227"/>
              <a:ext cx="649224" cy="649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872A46-0B98-4E71-98E3-2E61C2E7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2996" y="4833280"/>
              <a:ext cx="342900" cy="342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19045-8203-42F1-BDA7-5929EF7D7EC3}"/>
              </a:ext>
            </a:extLst>
          </p:cNvPr>
          <p:cNvGrpSpPr/>
          <p:nvPr/>
        </p:nvGrpSpPr>
        <p:grpSpPr>
          <a:xfrm>
            <a:off x="10002822" y="5274254"/>
            <a:ext cx="928741" cy="816121"/>
            <a:chOff x="1558941" y="5405765"/>
            <a:chExt cx="928741" cy="8161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449D0F-742D-4E7F-9F5F-F208BE3B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941" y="5405765"/>
              <a:ext cx="649224" cy="6492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6B1D4E-621C-4E70-819E-593A73B3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4782" y="5878986"/>
              <a:ext cx="342900" cy="342900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9E093A4-18E8-4AD2-BC5C-790F6D8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14728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Non-stationarity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38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Different types of non-stationary environments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Piecewise 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Gradually changing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901700" y="3293780"/>
            <a:ext cx="4772440" cy="2698806"/>
            <a:chOff x="2412798" y="2063378"/>
            <a:chExt cx="8270499" cy="4112959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3029303" y="3971811"/>
            <a:ext cx="5207" cy="1236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301360" y="3532204"/>
            <a:ext cx="1737379" cy="459283"/>
            <a:chOff x="2637330" y="3813257"/>
            <a:chExt cx="2889160" cy="52183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99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00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 102"/>
          <p:cNvGrpSpPr/>
          <p:nvPr/>
        </p:nvGrpSpPr>
        <p:grpSpPr>
          <a:xfrm>
            <a:off x="3042332" y="4803065"/>
            <a:ext cx="2224111" cy="399005"/>
            <a:chOff x="5534791" y="1984457"/>
            <a:chExt cx="2776487" cy="55885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5534791" y="2540600"/>
              <a:ext cx="2655517" cy="27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5760263" y="1984457"/>
              <a:ext cx="2551015" cy="477769"/>
              <a:chOff x="6231035" y="2472744"/>
              <a:chExt cx="2551015" cy="477769"/>
            </a:xfrm>
          </p:grpSpPr>
          <p:pic>
            <p:nvPicPr>
              <p:cNvPr id="10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1035" y="24727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10291" y="24737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14" y="25108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178" y="25360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6" descr="Image result for soccer play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886" y="2539349"/>
                <a:ext cx="411164" cy="411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1" name="Group 110"/>
          <p:cNvGrpSpPr/>
          <p:nvPr/>
        </p:nvGrpSpPr>
        <p:grpSpPr>
          <a:xfrm>
            <a:off x="1298739" y="4134642"/>
            <a:ext cx="1726154" cy="414785"/>
            <a:chOff x="2620158" y="2697825"/>
            <a:chExt cx="2889160" cy="47148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1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3021168" y="4102136"/>
            <a:ext cx="2172927" cy="447291"/>
            <a:chOff x="5511798" y="4330408"/>
            <a:chExt cx="2889160" cy="46521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5511798" y="4795625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5725240" y="4330408"/>
              <a:ext cx="2675570" cy="377825"/>
              <a:chOff x="6196012" y="4818695"/>
              <a:chExt cx="2675570" cy="377825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3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6" name="Picture 2" descr="eople who are at higher risk for severe illness | CD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2" y="5615600"/>
            <a:ext cx="989071" cy="4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6015831" y="3331154"/>
            <a:ext cx="4708775" cy="2661432"/>
            <a:chOff x="2412798" y="2063378"/>
            <a:chExt cx="8270499" cy="4112959"/>
          </a:xfrm>
        </p:grpSpPr>
        <p:cxnSp>
          <p:nvCxnSpPr>
            <p:cNvPr id="128" name="Straight Arrow Connector 127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357777" y="3643227"/>
            <a:ext cx="6126922" cy="1546893"/>
            <a:chOff x="6357777" y="3643227"/>
            <a:chExt cx="6126922" cy="1546893"/>
          </a:xfrm>
        </p:grpSpPr>
        <p:sp>
          <p:nvSpPr>
            <p:cNvPr id="132" name="Arc 131"/>
            <p:cNvSpPr/>
            <p:nvPr/>
          </p:nvSpPr>
          <p:spPr>
            <a:xfrm rot="11159936">
              <a:off x="6357777" y="3643227"/>
              <a:ext cx="6126922" cy="1546893"/>
            </a:xfrm>
            <a:prstGeom prst="arc">
              <a:avLst>
                <a:gd name="adj1" fmla="val 14033181"/>
                <a:gd name="adj2" fmla="val 213774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 rot="2029336">
              <a:off x="6585411" y="4146248"/>
              <a:ext cx="1207748" cy="420503"/>
              <a:chOff x="3478310" y="4301544"/>
              <a:chExt cx="2008414" cy="477769"/>
            </a:xfrm>
          </p:grpSpPr>
          <p:pic>
            <p:nvPicPr>
              <p:cNvPr id="13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37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 148"/>
          <p:cNvGrpSpPr/>
          <p:nvPr/>
        </p:nvGrpSpPr>
        <p:grpSpPr>
          <a:xfrm>
            <a:off x="5753766" y="3454979"/>
            <a:ext cx="3669600" cy="1781698"/>
            <a:chOff x="5789391" y="3146222"/>
            <a:chExt cx="3669600" cy="1781698"/>
          </a:xfrm>
        </p:grpSpPr>
        <p:sp>
          <p:nvSpPr>
            <p:cNvPr id="140" name="Arc 139"/>
            <p:cNvSpPr/>
            <p:nvPr/>
          </p:nvSpPr>
          <p:spPr>
            <a:xfrm rot="9359963">
              <a:off x="5789391" y="3270272"/>
              <a:ext cx="3669600" cy="1635039"/>
            </a:xfrm>
            <a:prstGeom prst="arc">
              <a:avLst>
                <a:gd name="adj1" fmla="val 11732714"/>
                <a:gd name="adj2" fmla="val 20568873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18826969">
              <a:off x="7700693" y="3857694"/>
              <a:ext cx="1781698" cy="358753"/>
              <a:chOff x="6196012" y="4818695"/>
              <a:chExt cx="2675570" cy="377825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4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6546623" y="3215858"/>
            <a:ext cx="3474222" cy="437965"/>
            <a:chOff x="7974640" y="2656384"/>
            <a:chExt cx="3474222" cy="437965"/>
          </a:xfrm>
        </p:grpSpPr>
        <p:pic>
          <p:nvPicPr>
            <p:cNvPr id="69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640" y="2656384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8317857" y="2725017"/>
              <a:ext cx="3131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FF0000"/>
                  </a:solidFill>
                </a:rPr>
                <a:t>More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difficult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and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less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studied.</a:t>
              </a:r>
              <a:endParaRPr lang="zh-CN" alt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48014" y="3381375"/>
            <a:ext cx="3448049" cy="581025"/>
            <a:chOff x="3148014" y="3381375"/>
            <a:chExt cx="3448049" cy="581025"/>
          </a:xfrm>
        </p:grpSpPr>
        <p:sp>
          <p:nvSpPr>
            <p:cNvPr id="7" name="TextBox 6"/>
            <p:cNvSpPr txBox="1"/>
            <p:nvPr/>
          </p:nvSpPr>
          <p:spPr>
            <a:xfrm>
              <a:off x="3200400" y="3381375"/>
              <a:ext cx="339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Key: how to detect the change?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148014" y="3743325"/>
              <a:ext cx="328611" cy="2190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127C267-A254-1586-3F1E-F7F6307B9F4C}"/>
              </a:ext>
            </a:extLst>
          </p:cNvPr>
          <p:cNvSpPr txBox="1"/>
          <p:nvPr/>
        </p:nvSpPr>
        <p:spPr>
          <a:xfrm>
            <a:off x="7099218" y="2392999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29947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3537919"/>
            <a:ext cx="4524651" cy="537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47187" y="1669318"/>
            <a:ext cx="10899284" cy="1484335"/>
          </a:xfrm>
        </p:spPr>
        <p:txBody>
          <a:bodyPr>
            <a:normAutofit/>
          </a:bodyPr>
          <a:lstStyle/>
          <a:p>
            <a:r>
              <a:rPr lang="en-US" sz="2800" dirty="0"/>
              <a:t>Utilize the </a:t>
            </a:r>
            <a:r>
              <a:rPr lang="en-US" altLang="zh-CN" sz="2800" dirty="0"/>
              <a:t>reward</a:t>
            </a:r>
            <a:r>
              <a:rPr lang="zh-CN" altLang="en-US" sz="2800" dirty="0"/>
              <a:t> </a:t>
            </a:r>
            <a:r>
              <a:rPr lang="en-US" altLang="zh-CN" sz="2800" dirty="0"/>
              <a:t>estimation</a:t>
            </a:r>
            <a:r>
              <a:rPr lang="en-US" sz="2800" dirty="0"/>
              <a:t> confidence </a:t>
            </a:r>
            <a:r>
              <a:rPr lang="en-US" altLang="zh-CN" sz="2800" dirty="0"/>
              <a:t>[WNW18,</a:t>
            </a:r>
            <a:r>
              <a:rPr lang="zh-CN" altLang="en-US" sz="2800" dirty="0"/>
              <a:t> </a:t>
            </a:r>
            <a:r>
              <a:rPr lang="en-US" altLang="zh-CN" sz="2800" dirty="0"/>
              <a:t>WWLW19]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 is</a:t>
            </a:r>
            <a:r>
              <a:rPr lang="zh-CN" altLang="en-US" dirty="0"/>
              <a:t> </a:t>
            </a:r>
            <a:r>
              <a:rPr lang="en-US" altLang="zh-CN" dirty="0"/>
              <a:t>stationary,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residual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interval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 probability</a:t>
            </a:r>
            <a:r>
              <a:rPr lang="zh-CN" altLang="en-US" dirty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Picture 2" descr="Image result for confidence 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8" y="4260244"/>
            <a:ext cx="3395556" cy="23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8115" y="4263905"/>
            <a:ext cx="416279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Unexpected outcome </a:t>
            </a:r>
            <a:r>
              <a:rPr lang="en-US" sz="2000" dirty="0"/>
              <a:t>is caused by, </a:t>
            </a:r>
          </a:p>
          <a:p>
            <a:pPr marL="342900" indent="-342900"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observed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large noise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 the</a:t>
            </a:r>
            <a:r>
              <a:rPr lang="zh-CN" altLang="en-US" sz="2000" dirty="0"/>
              <a:t> </a:t>
            </a:r>
            <a:r>
              <a:rPr lang="en-US" altLang="zh-CN" sz="2000" dirty="0"/>
              <a:t>predicted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he model is incorrect</a:t>
            </a:r>
          </a:p>
          <a:p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609785" y="3525414"/>
            <a:ext cx="2889956" cy="1102774"/>
            <a:chOff x="7939385" y="5641173"/>
            <a:chExt cx="2889956" cy="1102774"/>
          </a:xfrm>
        </p:grpSpPr>
        <p:sp>
          <p:nvSpPr>
            <p:cNvPr id="11" name="TextBox 10"/>
            <p:cNvSpPr txBox="1"/>
            <p:nvPr/>
          </p:nvSpPr>
          <p:spPr>
            <a:xfrm>
              <a:off x="7939385" y="5641173"/>
              <a:ext cx="288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We can bound this to further exclude this possibility!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435976" y="6246386"/>
              <a:ext cx="0" cy="49756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50848" y="3146539"/>
            <a:ext cx="3623244" cy="884062"/>
            <a:chOff x="1564080" y="2964565"/>
            <a:chExt cx="3623244" cy="88406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4627432" y="3265988"/>
              <a:ext cx="3164" cy="18787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64080" y="2964565"/>
              <a:ext cx="358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Predicted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reward of bandit model 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98121" y="3459501"/>
              <a:ext cx="1089203" cy="3891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68456" y="4610149"/>
            <a:ext cx="4052243" cy="640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2875" y="5285913"/>
            <a:ext cx="4057824" cy="6662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7442238" y="4353924"/>
            <a:ext cx="328074" cy="1611629"/>
          </a:xfrm>
          <a:prstGeom prst="leftBrace">
            <a:avLst>
              <a:gd name="adj1" fmla="val 8333"/>
              <a:gd name="adj2" fmla="val 507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21908" y="5171165"/>
            <a:ext cx="720330" cy="69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70103" y="3153653"/>
            <a:ext cx="1858818" cy="876948"/>
            <a:chOff x="5437955" y="2891412"/>
            <a:chExt cx="1858818" cy="876948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599791" y="3224866"/>
              <a:ext cx="219474" cy="159878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37955" y="2891412"/>
              <a:ext cx="185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Observed</a:t>
              </a:r>
              <a:r>
                <a:rPr lang="zh-CN" altLang="en-US" dirty="0">
                  <a:solidFill>
                    <a:schemeClr val="accent1"/>
                  </a:solidFill>
                </a:rPr>
                <a:t> </a:t>
              </a:r>
              <a:r>
                <a:rPr lang="en-US" altLang="zh-CN" dirty="0">
                  <a:solidFill>
                    <a:schemeClr val="accent1"/>
                  </a:solidFill>
                </a:rPr>
                <a:t>reward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7955" y="3382900"/>
              <a:ext cx="513008" cy="38546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40957" y="3094358"/>
            <a:ext cx="4912481" cy="936243"/>
            <a:chOff x="5437954" y="2885901"/>
            <a:chExt cx="4912481" cy="936243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452476" y="3223832"/>
              <a:ext cx="219474" cy="15987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89791" y="2885901"/>
              <a:ext cx="4060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Confidence bound of reward estimation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37954" y="3382900"/>
              <a:ext cx="1197157" cy="4392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025584" y="3597214"/>
            <a:ext cx="357004" cy="42568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138" y="6323013"/>
            <a:ext cx="2743200" cy="365125"/>
          </a:xfrm>
        </p:spPr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15436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 animBg="1"/>
      <p:bldP spid="2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1" y="3095070"/>
            <a:ext cx="1303827" cy="3091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65075" y="4748112"/>
            <a:ext cx="5537310" cy="372387"/>
            <a:chOff x="2865075" y="4756946"/>
            <a:chExt cx="5537310" cy="37238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075" y="4799043"/>
              <a:ext cx="456689" cy="28231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660" y="4842440"/>
              <a:ext cx="448386" cy="2740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3157" y="4855320"/>
              <a:ext cx="473296" cy="27401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5301" y="4767728"/>
              <a:ext cx="791342" cy="11141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1537" y="4756946"/>
              <a:ext cx="782348" cy="11220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7149" y="4794406"/>
              <a:ext cx="775236" cy="1122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Contextual/structured bandit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6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17" name="Picture 2" descr="mage result for robot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933273" y="5147319"/>
            <a:ext cx="315074" cy="382101"/>
            <a:chOff x="5382479" y="5128591"/>
            <a:chExt cx="315074" cy="382101"/>
          </a:xfrm>
        </p:grpSpPr>
        <p:pic>
          <p:nvPicPr>
            <p:cNvPr id="3074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8738968" y="2331511"/>
            <a:ext cx="326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maximize the accumulated reward over T rounds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730" y="3812208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730" y="2500243"/>
            <a:ext cx="12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 distribution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9450" y="5935255"/>
            <a:ext cx="1816132" cy="378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37825" y="5918556"/>
            <a:ext cx="16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730" y="5023817"/>
            <a:ext cx="163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Agent/learner/policy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679" y="5664816"/>
            <a:ext cx="1125095" cy="3367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756341" y="5012494"/>
            <a:ext cx="957886" cy="649798"/>
            <a:chOff x="3584063" y="5078755"/>
            <a:chExt cx="957886" cy="649798"/>
          </a:xfrm>
        </p:grpSpPr>
        <p:sp>
          <p:nvSpPr>
            <p:cNvPr id="28" name="TextBox 27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0328" y="5662469"/>
            <a:ext cx="1374027" cy="33832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5708" y="5945373"/>
            <a:ext cx="2197712" cy="3749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664" y="3094890"/>
            <a:ext cx="1808852" cy="310896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6546573" y="918817"/>
            <a:ext cx="4228751" cy="616940"/>
            <a:chOff x="6546573" y="918817"/>
            <a:chExt cx="4228751" cy="616940"/>
          </a:xfrm>
        </p:grpSpPr>
        <p:grpSp>
          <p:nvGrpSpPr>
            <p:cNvPr id="50" name="Group 49"/>
            <p:cNvGrpSpPr/>
            <p:nvPr/>
          </p:nvGrpSpPr>
          <p:grpSpPr>
            <a:xfrm>
              <a:off x="6546573" y="918817"/>
              <a:ext cx="4228751" cy="607392"/>
              <a:chOff x="6568660" y="892313"/>
              <a:chExt cx="4228751" cy="6073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138504" y="892313"/>
                <a:ext cx="36589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linear contextual bandit [LCLS10], </a:t>
                </a:r>
              </a:p>
            </p:txBody>
          </p:sp>
          <p:pic>
            <p:nvPicPr>
              <p:cNvPr id="2054" name="Picture 6" descr="Example Logo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660" y="898940"/>
                <a:ext cx="600765" cy="60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191917" y="1207878"/>
              <a:ext cx="2786971" cy="32787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719872" y="3181640"/>
            <a:ext cx="3225564" cy="941949"/>
            <a:chOff x="8719872" y="3181640"/>
            <a:chExt cx="3225564" cy="941949"/>
          </a:xfrm>
        </p:grpSpPr>
        <p:sp>
          <p:nvSpPr>
            <p:cNvPr id="26" name="TextBox 25"/>
            <p:cNvSpPr txBox="1"/>
            <p:nvPr/>
          </p:nvSpPr>
          <p:spPr>
            <a:xfrm>
              <a:off x="8719872" y="3181640"/>
              <a:ext cx="3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(Pseudo) Regret: </a:t>
              </a:r>
              <a:r>
                <a:rPr lang="en-US" dirty="0"/>
                <a:t>expected</a:t>
              </a:r>
              <a:r>
                <a:rPr lang="en-US" b="1" dirty="0"/>
                <a:t> </a:t>
              </a:r>
              <a:r>
                <a:rPr lang="en-US" dirty="0"/>
                <a:t>loss due to not playing the best arm </a:t>
              </a:r>
              <a:endParaRPr lang="en-US" b="1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857819" y="3830360"/>
              <a:ext cx="2888025" cy="29322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206807" y="5567342"/>
            <a:ext cx="5568776" cy="833460"/>
            <a:chOff x="6206807" y="5567342"/>
            <a:chExt cx="5568776" cy="83346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34125" y="5831137"/>
              <a:ext cx="4081483" cy="56966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206807" y="5567342"/>
              <a:ext cx="5568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regret bound in linear contextual bandit [CLRS11]:</a:t>
              </a:r>
            </a:p>
            <a:p>
              <a:endParaRPr lang="en-US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6687" y="4165907"/>
            <a:ext cx="2525130" cy="3619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7586" y="4146855"/>
            <a:ext cx="2422203" cy="36962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0880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7" y="1552232"/>
                <a:ext cx="6394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Prediction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:r>
                  <a:rPr lang="en-US" altLang="zh-CN" sz="2800" dirty="0">
                    <a:ea typeface="Gill Sans" charset="0"/>
                    <a:cs typeface="Gill Sans" charset="0"/>
                  </a:rPr>
                  <a:t>badness</a:t>
                </a:r>
                <a:r>
                  <a:rPr lang="zh-CN" altLang="en-US" sz="2800" dirty="0">
                    <a:ea typeface="Gill Sans" charset="0"/>
                    <a:cs typeface="Gill Sans" charset="0"/>
                  </a:rPr>
                  <a:t> </a:t>
                </a: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at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interaction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ill Sans Light" charset="0"/>
                        <a:cs typeface="Gill Sans Light" charset="0"/>
                      </a:rPr>
                      <m:t>𝑖</m:t>
                    </m:r>
                  </m:oMath>
                </a14:m>
                <a:r>
                  <a:rPr lang="en-US" altLang="zh-CN" sz="2800" dirty="0">
                    <a:ea typeface="Gill Sans" charset="0"/>
                    <a:cs typeface="Gill Sans" charset="0"/>
                  </a:rPr>
                  <a:t>:</a:t>
                </a:r>
                <a:endParaRPr lang="en-US" sz="2800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7" y="1552232"/>
                <a:ext cx="6394604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1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8333" y="4040132"/>
            <a:ext cx="2486149" cy="7084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4041" y="3391028"/>
            <a:ext cx="720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 Badness of model </a:t>
            </a:r>
            <a:r>
              <a:rPr lang="en-US" altLang="zh-CN" sz="2400" i="1" dirty="0">
                <a:ea typeface="Gill Sans" charset="0"/>
                <a:cs typeface="Gill Sans" charset="0"/>
              </a:rPr>
              <a:t>m </a:t>
            </a:r>
            <a:r>
              <a:rPr lang="en-US" altLang="zh-CN" sz="2400" dirty="0">
                <a:ea typeface="Gill Sans" charset="0"/>
                <a:cs typeface="Gill Sans" charset="0"/>
              </a:rPr>
              <a:t>over a sliding time window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3031" y="2876337"/>
            <a:ext cx="570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b="1" dirty="0"/>
              <a:t>goodness of fit</a:t>
            </a:r>
            <a:r>
              <a:rPr lang="zh-CN" altLang="en-US" b="1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chi-squared test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764966" y="4444320"/>
            <a:ext cx="737478" cy="343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534077" y="4598172"/>
            <a:ext cx="5863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02803" y="4173113"/>
            <a:ext cx="379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sliding time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window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to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collect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observations about badness</a:t>
            </a:r>
            <a:endParaRPr lang="en-US" dirty="0">
              <a:solidFill>
                <a:srgbClr val="FF0000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 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pic>
        <p:nvPicPr>
          <p:cNvPr id="46" name="Picture 2" descr="Image result for confidence inter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48" y="2459279"/>
            <a:ext cx="1841652" cy="12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V="1">
            <a:off x="10603173" y="2662928"/>
            <a:ext cx="296426" cy="6282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50" y="2199668"/>
            <a:ext cx="1306812" cy="3785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32" y="2635885"/>
            <a:ext cx="1193342" cy="341161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9556085" y="3018124"/>
            <a:ext cx="297899" cy="477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47470" y="5162402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49059" y="5177826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enough: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376" y="5575339"/>
            <a:ext cx="1917722" cy="58570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247597" y="5625866"/>
            <a:ext cx="238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Change detected.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(abandon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model </a:t>
            </a:r>
            <a:r>
              <a:rPr lang="en-US" altLang="zh-CN" sz="1400" i="1" dirty="0">
                <a:solidFill>
                  <a:srgbClr val="FF0000"/>
                </a:solidFill>
              </a:rPr>
              <a:t>m</a:t>
            </a:r>
            <a:r>
              <a:rPr lang="en-US" altLang="zh-CN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63381" y="5609945"/>
            <a:ext cx="2588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When no learner is good enough, will also report a change</a:t>
            </a:r>
            <a:r>
              <a:rPr lang="en-US" altLang="zh-CN" sz="140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(but do not abandon learner m)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4041" y="4711931"/>
            <a:ext cx="720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 Detection threshold: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946504" y="5592205"/>
            <a:ext cx="1954758" cy="591753"/>
            <a:chOff x="5946504" y="5592205"/>
            <a:chExt cx="1954758" cy="59175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6504" y="5592205"/>
              <a:ext cx="1954758" cy="5917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594" y="5746888"/>
              <a:ext cx="226097" cy="285946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75" y="6186400"/>
            <a:ext cx="659686" cy="2617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95450" cy="365125"/>
          </a:xfrm>
        </p:spPr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2201" y="2071685"/>
            <a:ext cx="6515148" cy="6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 animBg="1"/>
      <p:bldP spid="44" grpId="0"/>
      <p:bldP spid="44" grpId="1"/>
      <p:bldP spid="58" grpId="0"/>
      <p:bldP spid="59" grpId="0"/>
      <p:bldP spid="61" grpId="0"/>
      <p:bldP spid="62" grpId="0"/>
      <p:bldP spid="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41</a:t>
            </a:fld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124892" y="3608020"/>
            <a:ext cx="2878492" cy="2463499"/>
            <a:chOff x="1514420" y="3012313"/>
            <a:chExt cx="3398541" cy="2905597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420" y="3130842"/>
              <a:ext cx="3398541" cy="235283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08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11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7878294" y="2489612"/>
            <a:ext cx="732306" cy="707527"/>
            <a:chOff x="6229302" y="3351336"/>
            <a:chExt cx="1215992" cy="1231053"/>
          </a:xfrm>
        </p:grpSpPr>
        <p:sp>
          <p:nvSpPr>
            <p:cNvPr id="113" name="Oval 112"/>
            <p:cNvSpPr/>
            <p:nvPr/>
          </p:nvSpPr>
          <p:spPr>
            <a:xfrm>
              <a:off x="6229302" y="3351336"/>
              <a:ext cx="1215992" cy="1231053"/>
            </a:xfrm>
            <a:prstGeom prst="ellipse">
              <a:avLst/>
            </a:prstGeom>
            <a:solidFill>
              <a:srgbClr val="FF2600">
                <a:alpha val="12941"/>
              </a:srgbClr>
            </a:solidFill>
            <a:ln>
              <a:solidFill>
                <a:srgbClr val="FF0000">
                  <a:alpha val="549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34" y="3556271"/>
              <a:ext cx="801637" cy="801637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5" y="2434403"/>
            <a:ext cx="211918" cy="321354"/>
          </a:xfrm>
          <a:prstGeom prst="rect">
            <a:avLst/>
          </a:prstGeom>
        </p:spPr>
      </p:pic>
      <p:sp>
        <p:nvSpPr>
          <p:cNvPr id="116" name="Right Arrow 115"/>
          <p:cNvSpPr/>
          <p:nvPr/>
        </p:nvSpPr>
        <p:spPr>
          <a:xfrm>
            <a:off x="6786244" y="2797301"/>
            <a:ext cx="415458" cy="1081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17" name="Right Arrow 116"/>
          <p:cNvSpPr/>
          <p:nvPr/>
        </p:nvSpPr>
        <p:spPr>
          <a:xfrm rot="10800000">
            <a:off x="6766506" y="2948116"/>
            <a:ext cx="408196" cy="107200"/>
          </a:xfrm>
          <a:prstGeom prst="rightArrow">
            <a:avLst/>
          </a:prstGeom>
          <a:solidFill>
            <a:srgbClr val="FF5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78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47" y="3036531"/>
            <a:ext cx="194619" cy="236526"/>
          </a:xfrm>
          <a:prstGeom prst="rect">
            <a:avLst/>
          </a:prstGeom>
        </p:spPr>
      </p:pic>
      <p:pic>
        <p:nvPicPr>
          <p:cNvPr id="119" name="Picture 8" descr="Image result for soccer play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9288" y="2475748"/>
            <a:ext cx="228511" cy="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11" y="3055316"/>
            <a:ext cx="211306" cy="234872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3961647" y="3869367"/>
            <a:ext cx="95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3" y="2480897"/>
            <a:ext cx="651534" cy="834374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3736235" y="3530357"/>
            <a:ext cx="324310" cy="933782"/>
            <a:chOff x="10676765" y="1807541"/>
            <a:chExt cx="319318" cy="1131505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10676765" y="1807541"/>
              <a:ext cx="319318" cy="830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231929" y="4003654"/>
            <a:ext cx="980001" cy="33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035807" y="3622532"/>
            <a:ext cx="271854" cy="787382"/>
            <a:chOff x="10658087" y="2012307"/>
            <a:chExt cx="319318" cy="926739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0658087" y="2012307"/>
              <a:ext cx="319318" cy="830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644240" y="3598492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 sz="3200" dirty="0"/>
              <a:t>…</a:t>
            </a:r>
            <a:endParaRPr lang="en-US" sz="3200" dirty="0"/>
          </a:p>
        </p:txBody>
      </p:sp>
      <p:sp>
        <p:nvSpPr>
          <p:cNvPr id="135" name="Rounded Rectangle 134"/>
          <p:cNvSpPr/>
          <p:nvPr/>
        </p:nvSpPr>
        <p:spPr>
          <a:xfrm>
            <a:off x="5141031" y="3754234"/>
            <a:ext cx="3141479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158483" y="4808010"/>
            <a:ext cx="3096856" cy="838596"/>
          </a:xfrm>
          <a:prstGeom prst="rect">
            <a:avLst/>
          </a:prstGeom>
          <a:noFill/>
          <a:ln>
            <a:solidFill>
              <a:srgbClr val="FF5D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030767" y="3808413"/>
            <a:ext cx="1016888" cy="65572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8423261" y="4953129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Reward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rgbClr val="FF0000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528128" y="4279473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Badness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chemeClr val="accent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906615" y="3707919"/>
            <a:ext cx="2878492" cy="2463499"/>
            <a:chOff x="1531321" y="3012313"/>
            <a:chExt cx="3398541" cy="2905597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44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47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ectangle 147"/>
          <p:cNvSpPr/>
          <p:nvPr/>
        </p:nvSpPr>
        <p:spPr>
          <a:xfrm>
            <a:off x="3719475" y="3838306"/>
            <a:ext cx="989474" cy="64956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1731981" y="3754234"/>
            <a:ext cx="3128024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90" y="373193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96" y="368795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65" y="3292275"/>
            <a:ext cx="300699" cy="34939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35" y="3339402"/>
            <a:ext cx="256363" cy="279669"/>
          </a:xfrm>
          <a:prstGeom prst="rect">
            <a:avLst/>
          </a:prstGeom>
        </p:spPr>
      </p:pic>
      <p:cxnSp>
        <p:nvCxnSpPr>
          <p:cNvPr id="154" name="Straight Connector 153"/>
          <p:cNvCxnSpPr/>
          <p:nvPr/>
        </p:nvCxnSpPr>
        <p:spPr>
          <a:xfrm flipH="1">
            <a:off x="4490079" y="3297353"/>
            <a:ext cx="1227552" cy="4583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33927" y="3319771"/>
            <a:ext cx="296649" cy="434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06" idx="0"/>
          </p:cNvCxnSpPr>
          <p:nvPr/>
        </p:nvCxnSpPr>
        <p:spPr>
          <a:xfrm>
            <a:off x="6339315" y="3292275"/>
            <a:ext cx="2705926" cy="6254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451184" y="3254271"/>
            <a:ext cx="3893712" cy="51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344109" y="2128584"/>
            <a:ext cx="378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Adaptively</a:t>
            </a:r>
            <a:r>
              <a:rPr lang="zh-CN" altLang="en-US" dirty="0"/>
              <a:t> </a:t>
            </a:r>
            <a:r>
              <a:rPr lang="en-US" altLang="zh-CN" dirty="0"/>
              <a:t>creates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learners</a:t>
            </a: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Selects a learner according to each learner’s ‘badness’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24243" y="1563876"/>
            <a:ext cx="51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dLinUCB</a:t>
            </a:r>
            <a:r>
              <a:rPr lang="en-US" sz="2800" dirty="0"/>
              <a:t> [</a:t>
            </a:r>
            <a:r>
              <a:rPr lang="en-US" altLang="zh-CN" sz="2800" dirty="0"/>
              <a:t>WNW18</a:t>
            </a:r>
            <a:r>
              <a:rPr lang="en-US" sz="2800" dirty="0"/>
              <a:t>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6757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1" grpId="0"/>
      <p:bldP spid="128" grpId="0"/>
      <p:bldP spid="134" grpId="0"/>
      <p:bldP spid="135" grpId="0" animBg="1"/>
      <p:bldP spid="136" grpId="0" animBg="1"/>
      <p:bldP spid="137" grpId="0" animBg="1"/>
      <p:bldP spid="138" grpId="0"/>
      <p:bldP spid="139" grpId="0"/>
      <p:bldP spid="148" grpId="0" animBg="1"/>
      <p:bldP spid="1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CD39-3BBB-4F09-A027-0B824D33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2FDC-FF9F-421D-8595-B3EFA15C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54931" cy="4351338"/>
          </a:xfrm>
        </p:spPr>
        <p:txBody>
          <a:bodyPr>
            <a:normAutofit/>
          </a:bodyPr>
          <a:lstStyle/>
          <a:p>
            <a:r>
              <a:rPr lang="en-US" sz="2800" dirty="0"/>
              <a:t>Machine bias – an important topic in machine learning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dirty="0"/>
              <a:t>Research of bias in data, model, algorithm etc.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CN" dirty="0"/>
              <a:t>E.g., discriminatory treatment of subpopulations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altLang="zh-CN" dirty="0"/>
              <a:t>n</a:t>
            </a:r>
            <a:r>
              <a:rPr lang="en-US" dirty="0"/>
              <a:t>eed to </a:t>
            </a:r>
            <a:r>
              <a:rPr lang="en-US" altLang="zh-CN" dirty="0"/>
              <a:t>e</a:t>
            </a:r>
            <a:r>
              <a:rPr lang="en-US" dirty="0"/>
              <a:t>xplore</a:t>
            </a:r>
            <a:endParaRPr lang="en-US" sz="2800" dirty="0"/>
          </a:p>
          <a:p>
            <a:r>
              <a:rPr lang="en-US" sz="2800" dirty="0"/>
              <a:t>Fairness guarantee during online decision making (bandits)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672-345A-4931-B160-64E6FDE3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2" descr="https://static.propublica.org/projects/algorithmic-bias/assets/img/generated/opener-b-crop-2400*1350-00796e.jpg">
            <a:extLst>
              <a:ext uri="{FF2B5EF4-FFF2-40B4-BE49-F238E27FC236}">
                <a16:creationId xmlns:a16="http://schemas.microsoft.com/office/drawing/2014/main" id="{2AA79297-46AA-4402-A02B-9180348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37" y="4763613"/>
            <a:ext cx="1593129" cy="8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4CCCA-66D4-445A-B0F0-B2CD52104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75" y="4305297"/>
            <a:ext cx="1593130" cy="46282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88BF7D-2931-4446-A168-4FF069B1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CF425-FE43-67E2-0458-958A7149EE94}"/>
              </a:ext>
            </a:extLst>
          </p:cNvPr>
          <p:cNvSpPr txBox="1"/>
          <p:nvPr/>
        </p:nvSpPr>
        <p:spPr>
          <a:xfrm>
            <a:off x="769270" y="4683377"/>
            <a:ext cx="410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How to define fairness in bandit learning?</a:t>
            </a:r>
          </a:p>
        </p:txBody>
      </p:sp>
    </p:spTree>
    <p:extLst>
      <p:ext uri="{BB962C8B-B14F-4D97-AF65-F5344CB8AC3E}">
        <p14:creationId xmlns:p14="http://schemas.microsoft.com/office/powerpoint/2010/main" val="27847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7CD-57E4-4DCE-87E4-8867AC33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FairUCB</a:t>
            </a:r>
            <a:r>
              <a:rPr lang="en-US" dirty="0"/>
              <a:t> [JKMR16]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F48F-E3E4-4E3B-879C-5956376F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Idea: </a:t>
            </a:r>
            <a:r>
              <a:rPr lang="en-US" sz="2800" dirty="0">
                <a:solidFill>
                  <a:srgbClr val="FF0000"/>
                </a:solidFill>
              </a:rPr>
              <a:t>uniformly</a:t>
            </a:r>
            <a:r>
              <a:rPr lang="en-US" sz="2800" dirty="0"/>
              <a:t> pull arm within the first </a:t>
            </a:r>
            <a:r>
              <a:rPr lang="en-US" sz="2800" dirty="0">
                <a:solidFill>
                  <a:srgbClr val="FF0000"/>
                </a:solidFill>
              </a:rPr>
              <a:t>confidence interval chain</a:t>
            </a:r>
          </a:p>
          <a:p>
            <a:pPr lvl="1"/>
            <a:r>
              <a:rPr lang="en-US" sz="2400" dirty="0"/>
              <a:t>Start from the largest UCB, find overlapped confidence intervals</a:t>
            </a:r>
          </a:p>
          <a:p>
            <a:r>
              <a:rPr lang="en-US" sz="2800" dirty="0"/>
              <a:t>Guaranteed fairness at every step with high probability</a:t>
            </a:r>
          </a:p>
          <a:p>
            <a:r>
              <a:rPr lang="en-US" sz="2800" dirty="0"/>
              <a:t>Regret: 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0DCE3-ECD3-43D6-AF32-973579AC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E63BA2-C905-4A04-93EB-82137D051884}"/>
              </a:ext>
            </a:extLst>
          </p:cNvPr>
          <p:cNvGrpSpPr/>
          <p:nvPr/>
        </p:nvGrpSpPr>
        <p:grpSpPr>
          <a:xfrm>
            <a:off x="3434567" y="4329788"/>
            <a:ext cx="274320" cy="365813"/>
            <a:chOff x="3362702" y="4360344"/>
            <a:chExt cx="274320" cy="5799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EB1EC-8BCF-4F7B-B917-D5DBD9256183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6C36AD-8D3E-40E1-AC76-DC2ECCE98532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6EA8157-3F78-44D5-A064-D47F8A3D12D9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A8AB84-E86B-4B6B-B122-61A40A7E370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D845CE2-C5EB-4486-92B9-C68E97AB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24" y="6365007"/>
            <a:ext cx="344263" cy="2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8F31F-3BC3-4B3E-B7DC-B0E7A9B6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19" y="6365007"/>
            <a:ext cx="476253" cy="2857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3E5108-F547-474A-A7A9-0B0D6F5BE267}"/>
              </a:ext>
            </a:extLst>
          </p:cNvPr>
          <p:cNvCxnSpPr>
            <a:cxnSpLocks/>
          </p:cNvCxnSpPr>
          <p:nvPr/>
        </p:nvCxnSpPr>
        <p:spPr>
          <a:xfrm>
            <a:off x="2968486" y="4344626"/>
            <a:ext cx="1" cy="19324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3621FF-D470-4350-8A67-107CD91F5832}"/>
              </a:ext>
            </a:extLst>
          </p:cNvPr>
          <p:cNvCxnSpPr/>
          <p:nvPr/>
        </p:nvCxnSpPr>
        <p:spPr>
          <a:xfrm flipV="1">
            <a:off x="2968486" y="6263825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DCD407-5E64-4324-92AE-6B0ED3573A42}"/>
              </a:ext>
            </a:extLst>
          </p:cNvPr>
          <p:cNvSpPr txBox="1"/>
          <p:nvPr/>
        </p:nvSpPr>
        <p:spPr>
          <a:xfrm rot="16200000">
            <a:off x="2107096" y="4717739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75E7F8-2E7F-47A5-960A-DE18DCE1FE84}"/>
              </a:ext>
            </a:extLst>
          </p:cNvPr>
          <p:cNvGrpSpPr/>
          <p:nvPr/>
        </p:nvGrpSpPr>
        <p:grpSpPr>
          <a:xfrm>
            <a:off x="3974224" y="4483774"/>
            <a:ext cx="274320" cy="708617"/>
            <a:chOff x="3362702" y="4360344"/>
            <a:chExt cx="274320" cy="5799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68E438F-F6A0-422C-961B-BD4830FDD248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81D99D-6F58-4324-9B91-C5FCCCCACCC7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D666E7-3B5F-46CB-8AE5-B99E85A3E1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CDFCE4E-6AE1-4FBC-BD4A-69DF18B38AAE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5C0BA7-32F7-447E-BA86-53995F07366E}"/>
              </a:ext>
            </a:extLst>
          </p:cNvPr>
          <p:cNvGrpSpPr/>
          <p:nvPr/>
        </p:nvGrpSpPr>
        <p:grpSpPr>
          <a:xfrm>
            <a:off x="4634284" y="5101296"/>
            <a:ext cx="274320" cy="306363"/>
            <a:chOff x="3362702" y="4360344"/>
            <a:chExt cx="274320" cy="57997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5BB78F-7608-4DA9-96E5-5545773AC36C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01242FE-4FC9-4D4E-A58F-CE30D025275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11D36C3-6E29-4D9A-9B1D-1499D3224535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97A0509-719F-42FF-A880-9B7DB6D80D8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5A87E5-170D-4F98-8E3F-9D1609E69476}"/>
              </a:ext>
            </a:extLst>
          </p:cNvPr>
          <p:cNvGrpSpPr/>
          <p:nvPr/>
        </p:nvGrpSpPr>
        <p:grpSpPr>
          <a:xfrm>
            <a:off x="5107241" y="4926559"/>
            <a:ext cx="274320" cy="411977"/>
            <a:chOff x="3362702" y="4360344"/>
            <a:chExt cx="274320" cy="5799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F29ED3-C084-45FC-9F78-F60A509C441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D8D393-27F6-409A-91E7-0BB054AA0B6A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28D310-1B60-4A1E-A1AE-D8B4BCF659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9E01178-B2F8-4B18-AE98-FBB5EB25C17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E05CE3-F1D6-4545-9AC3-DEA35A23CA0C}"/>
              </a:ext>
            </a:extLst>
          </p:cNvPr>
          <p:cNvGrpSpPr/>
          <p:nvPr/>
        </p:nvGrpSpPr>
        <p:grpSpPr>
          <a:xfrm>
            <a:off x="6855470" y="5557200"/>
            <a:ext cx="274320" cy="329547"/>
            <a:chOff x="3362702" y="4360344"/>
            <a:chExt cx="274320" cy="5799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3B55EB-5932-4963-A2DB-2FA951F414F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A922F2E-8FB5-4A9D-A160-DB98A9A6C74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E539EAB-D352-4C0C-84EE-E30540FDE98D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86C015C-0D81-4120-82A8-9E8176855C1F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CF50E5-97AC-46F6-A89F-8895D2A8BB8D}"/>
              </a:ext>
            </a:extLst>
          </p:cNvPr>
          <p:cNvGrpSpPr/>
          <p:nvPr/>
        </p:nvGrpSpPr>
        <p:grpSpPr>
          <a:xfrm>
            <a:off x="7352426" y="5603584"/>
            <a:ext cx="274320" cy="559057"/>
            <a:chOff x="3362702" y="4360344"/>
            <a:chExt cx="274320" cy="5799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9F689-9162-4832-BB91-FF991808DA85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03A0F5A-87F2-40F5-BF62-23856EE7AA21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C6AB7C4-DD70-464B-9EBD-DC43C672A147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453D16-EAB4-4085-B682-4E6FB4FD9A41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1444FC-EFA6-467A-8847-B0BEA9FCD2A5}"/>
              </a:ext>
            </a:extLst>
          </p:cNvPr>
          <p:cNvGrpSpPr/>
          <p:nvPr/>
        </p:nvGrpSpPr>
        <p:grpSpPr>
          <a:xfrm>
            <a:off x="7803292" y="5758481"/>
            <a:ext cx="274320" cy="329547"/>
            <a:chOff x="3362702" y="4360344"/>
            <a:chExt cx="274320" cy="57997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8F256E1-B923-4FB9-AA05-F7997C020C6F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C58BA13-7EDE-43A3-BBD0-7CC99021D995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8B84B43-61AE-407E-AB7E-8962AF248A32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4489DC5-D223-49C3-9EFB-A6E59110693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D917C07-CC06-4043-A63B-A9363FEF903E}"/>
              </a:ext>
            </a:extLst>
          </p:cNvPr>
          <p:cNvCxnSpPr>
            <a:cxnSpLocks/>
          </p:cNvCxnSpPr>
          <p:nvPr/>
        </p:nvCxnSpPr>
        <p:spPr>
          <a:xfrm>
            <a:off x="2968486" y="5443536"/>
            <a:ext cx="5525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386D9F-2EA4-4009-A9B8-2DF774C5C676}"/>
              </a:ext>
            </a:extLst>
          </p:cNvPr>
          <p:cNvSpPr/>
          <p:nvPr/>
        </p:nvSpPr>
        <p:spPr>
          <a:xfrm>
            <a:off x="5947978" y="541705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31227-358B-44DF-BABF-BD4E58A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177CC-AF6B-4E81-B35F-2F992BA0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686" y="3111386"/>
            <a:ext cx="2418137" cy="7412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ADB0A-FA8D-9184-11B6-4309A04BD5BB}"/>
              </a:ext>
            </a:extLst>
          </p:cNvPr>
          <p:cNvSpPr txBox="1"/>
          <p:nvPr/>
        </p:nvSpPr>
        <p:spPr>
          <a:xfrm>
            <a:off x="6387522" y="3529440"/>
            <a:ext cx="515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Fairness requirement: if arm a is truly better than b, the frequency we pull a should not be lower than b.</a:t>
            </a:r>
          </a:p>
        </p:txBody>
      </p:sp>
    </p:spTree>
    <p:extLst>
      <p:ext uri="{BB962C8B-B14F-4D97-AF65-F5344CB8AC3E}">
        <p14:creationId xmlns:p14="http://schemas.microsoft.com/office/powerpoint/2010/main" val="3147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 matters in exploration</a:t>
            </a:r>
          </a:p>
          <a:p>
            <a:r>
              <a:rPr lang="en-US" dirty="0"/>
              <a:t>Various perspectives to perform exploration</a:t>
            </a:r>
          </a:p>
          <a:p>
            <a:pPr lvl="1"/>
            <a:r>
              <a:rPr lang="en-US" dirty="0"/>
              <a:t>Confidence interval</a:t>
            </a:r>
          </a:p>
          <a:p>
            <a:pPr lvl="1"/>
            <a:r>
              <a:rPr lang="en-US" dirty="0"/>
              <a:t>Posterior distribution</a:t>
            </a:r>
          </a:p>
          <a:p>
            <a:pPr lvl="1"/>
            <a:r>
              <a:rPr lang="en-US" dirty="0"/>
              <a:t>Perturbation based</a:t>
            </a:r>
          </a:p>
          <a:p>
            <a:r>
              <a:rPr lang="en-US" dirty="0"/>
              <a:t>New challenges in bandit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9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[SSSCJ16] Schnabel, T., </a:t>
            </a:r>
            <a:r>
              <a:rPr lang="en-US" sz="1600" dirty="0" err="1"/>
              <a:t>Swaminathan</a:t>
            </a:r>
            <a:r>
              <a:rPr lang="en-US" sz="1600" dirty="0"/>
              <a:t>, A., Singh, A., </a:t>
            </a:r>
            <a:r>
              <a:rPr lang="en-US" sz="1600" dirty="0" err="1"/>
              <a:t>Chandak</a:t>
            </a:r>
            <a:r>
              <a:rPr lang="en-US" sz="1600" dirty="0"/>
              <a:t>, N., &amp; </a:t>
            </a:r>
            <a:r>
              <a:rPr lang="en-US" sz="1600" dirty="0" err="1"/>
              <a:t>Joachims</a:t>
            </a:r>
            <a:r>
              <a:rPr lang="en-US" sz="1600" dirty="0"/>
              <a:t>, T. (2016, June). Recommendations as treatments: </a:t>
            </a:r>
            <a:r>
              <a:rPr lang="en-US" sz="1600" dirty="0" err="1"/>
              <a:t>debiasing</a:t>
            </a:r>
            <a:r>
              <a:rPr lang="en-US" sz="1600" dirty="0"/>
              <a:t> learning and evaluation. In Proceedings of the 33rd International Conference on International Conference on Machine Learning-Volume 48 (pp. 1670-1679).</a:t>
            </a:r>
          </a:p>
          <a:p>
            <a:pPr marL="0" indent="0">
              <a:buNone/>
            </a:pPr>
            <a:r>
              <a:rPr lang="en-US" sz="1600" dirty="0"/>
              <a:t>[LR85] Lai, T. L., &amp; Robbins, H. (1985). Asymptotically efficient adaptive allocation rules. Advances in applied mathematics, 6(1), 4-22.</a:t>
            </a:r>
          </a:p>
          <a:p>
            <a:pPr marL="0" indent="0">
              <a:buNone/>
            </a:pPr>
            <a:r>
              <a:rPr lang="en-US" sz="1600" dirty="0"/>
              <a:t>[Aue95] Auer, P., </a:t>
            </a:r>
            <a:r>
              <a:rPr lang="en-US" sz="1600" dirty="0" err="1"/>
              <a:t>Cesa</a:t>
            </a:r>
            <a:r>
              <a:rPr lang="en-US" sz="1600" dirty="0"/>
              <a:t>-Bianchi, N., Freund, Y., &amp; </a:t>
            </a:r>
            <a:r>
              <a:rPr lang="en-US" sz="1600" dirty="0" err="1"/>
              <a:t>Schapire</a:t>
            </a:r>
            <a:r>
              <a:rPr lang="en-US" sz="1600" dirty="0"/>
              <a:t>, R. E. (1995, October). Gambling in a rigged casino: The adversarial multi-armed bandit problem. In Proceedings of IEEE 36th Annual Foundations of Computer Science (pp. 322-331). IEEE.</a:t>
            </a:r>
          </a:p>
          <a:p>
            <a:pPr marL="0" indent="0">
              <a:buNone/>
            </a:pPr>
            <a:r>
              <a:rPr lang="en-US" sz="1600" dirty="0"/>
              <a:t>[LCLS10] Li, L., Chu, W., Langford, J., &amp; </a:t>
            </a:r>
            <a:r>
              <a:rPr lang="en-US" sz="1600" dirty="0" err="1"/>
              <a:t>Schapire</a:t>
            </a:r>
            <a:r>
              <a:rPr lang="en-US" sz="1600" dirty="0"/>
              <a:t>, R. E. (2010, April). A contextual-bandit approach to personalized news article recommendation. In Proceedings of the 19th international conference on World wide web (pp. 661-670).</a:t>
            </a:r>
          </a:p>
          <a:p>
            <a:pPr marL="0" indent="0">
              <a:buNone/>
            </a:pPr>
            <a:r>
              <a:rPr lang="en-US" sz="1600" dirty="0"/>
              <a:t>[CLRS11] Chu, W., Li, L., </a:t>
            </a:r>
            <a:r>
              <a:rPr lang="en-US" sz="1600" dirty="0" err="1"/>
              <a:t>Reyzin</a:t>
            </a:r>
            <a:r>
              <a:rPr lang="en-US" sz="1600" dirty="0"/>
              <a:t>, L., &amp; </a:t>
            </a:r>
            <a:r>
              <a:rPr lang="en-US" sz="1600" dirty="0" err="1"/>
              <a:t>Schapire</a:t>
            </a:r>
            <a:r>
              <a:rPr lang="en-US" sz="1600" dirty="0"/>
              <a:t>, R. (2011, June). Contextual bandits with linear payoff functions. In Proceedings of the Fourteenth International Conference on Artificial Intelligence and Statistics (pp. 208-214).</a:t>
            </a:r>
          </a:p>
          <a:p>
            <a:pPr marL="0" indent="0">
              <a:buNone/>
            </a:pPr>
            <a:r>
              <a:rPr lang="en-US" sz="1600" dirty="0"/>
              <a:t>[SB18] Sutton, R. S., &amp; </a:t>
            </a:r>
            <a:r>
              <a:rPr lang="en-US" sz="1600" dirty="0" err="1"/>
              <a:t>Barto</a:t>
            </a:r>
            <a:r>
              <a:rPr lang="en-US" sz="1600" dirty="0"/>
              <a:t>, A. G. (2018). Reinforcement learning: An introduction. MIT press.</a:t>
            </a:r>
          </a:p>
          <a:p>
            <a:pPr marL="0" indent="0">
              <a:buNone/>
            </a:pPr>
            <a:r>
              <a:rPr lang="en-US" sz="1600" dirty="0"/>
              <a:t>[Aue02] Auer, P. (2002). Using confidence bounds for exploitation-exploration trade-offs. Journal of Machine Learning Research, 3(Nov), 397-422.</a:t>
            </a:r>
          </a:p>
          <a:p>
            <a:pPr marL="0" indent="0">
              <a:buNone/>
            </a:pPr>
            <a:r>
              <a:rPr lang="en-US" sz="1600" dirty="0"/>
              <a:t>[LZ08] Langford, J., &amp; Zhang, T. (2008). The epoch-greedy algorithm for multi-armed bandits with side information. In Advances in neural information processing systems (pp. 817-824).</a:t>
            </a:r>
          </a:p>
          <a:p>
            <a:pPr marL="0" indent="0">
              <a:buNone/>
            </a:pPr>
            <a:r>
              <a:rPr lang="en-US" sz="1600" dirty="0"/>
              <a:t>[FCGS10] </a:t>
            </a:r>
            <a:r>
              <a:rPr lang="en-US" sz="1600" dirty="0" err="1"/>
              <a:t>Filippi</a:t>
            </a:r>
            <a:r>
              <a:rPr lang="en-US" sz="1600" dirty="0"/>
              <a:t>, S., </a:t>
            </a:r>
            <a:r>
              <a:rPr lang="en-US" sz="1600" dirty="0" err="1"/>
              <a:t>Cappe</a:t>
            </a:r>
            <a:r>
              <a:rPr lang="en-US" sz="1600" dirty="0"/>
              <a:t>, O., </a:t>
            </a:r>
            <a:r>
              <a:rPr lang="en-US" sz="1600" dirty="0" err="1"/>
              <a:t>Garivier</a:t>
            </a:r>
            <a:r>
              <a:rPr lang="en-US" sz="1600" dirty="0"/>
              <a:t>, A., &amp; </a:t>
            </a:r>
            <a:r>
              <a:rPr lang="en-US" sz="1600" dirty="0" err="1"/>
              <a:t>Szepesvári</a:t>
            </a:r>
            <a:r>
              <a:rPr lang="en-US" sz="1600" dirty="0"/>
              <a:t>, C. (2010). Parametric bandits: The generalized linear case. In Advances in Neural Information Processing Systems (pp. 586-594).</a:t>
            </a:r>
          </a:p>
          <a:p>
            <a:pPr marL="0" indent="0">
              <a:buNone/>
            </a:pPr>
            <a:r>
              <a:rPr lang="en-US" sz="1600" dirty="0"/>
              <a:t>[GC11] </a:t>
            </a:r>
            <a:r>
              <a:rPr lang="en-US" sz="1600" dirty="0" err="1"/>
              <a:t>Garivier</a:t>
            </a:r>
            <a:r>
              <a:rPr lang="en-US" sz="1600" dirty="0"/>
              <a:t>, A., &amp; </a:t>
            </a:r>
            <a:r>
              <a:rPr lang="en-US" sz="1600" dirty="0" err="1"/>
              <a:t>Cappé</a:t>
            </a:r>
            <a:r>
              <a:rPr lang="en-US" sz="1600" dirty="0"/>
              <a:t>, O. (2011, December). The KL-UCB algorithm for bounded stochastic bandits and beyond. In Proceedings of the 24th annual conference on learning theory (pp. 359-376).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317112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4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[AG13] Agrawal, S., &amp; </a:t>
            </a:r>
            <a:r>
              <a:rPr lang="en-US" sz="1400" dirty="0" err="1"/>
              <a:t>Goyal</a:t>
            </a:r>
            <a:r>
              <a:rPr lang="en-US" sz="1400" dirty="0"/>
              <a:t>, N. (2013, February). Thompson sampling for contextual bandits with linear payoffs. In International Conference on Machine Learning (pp. 127-135).</a:t>
            </a:r>
          </a:p>
          <a:p>
            <a:pPr marL="0" indent="0">
              <a:buNone/>
            </a:pPr>
            <a:r>
              <a:rPr lang="en-US" sz="1400" dirty="0"/>
              <a:t>[RVKOW18] Russo, D. J., Van Roy, B., </a:t>
            </a:r>
            <a:r>
              <a:rPr lang="en-US" sz="1400" dirty="0" err="1"/>
              <a:t>Kazerouni</a:t>
            </a:r>
            <a:r>
              <a:rPr lang="en-US" sz="1400" dirty="0"/>
              <a:t>, A., </a:t>
            </a:r>
            <a:r>
              <a:rPr lang="en-US" sz="1400" dirty="0" err="1"/>
              <a:t>Osband</a:t>
            </a:r>
            <a:r>
              <a:rPr lang="en-US" sz="1400" dirty="0"/>
              <a:t>, I., &amp; Wen, Z. (2018). A Tutorial on Thompson Sampling. Foundations and Trends® in Machine Learning, 11(1), 1-96.</a:t>
            </a:r>
          </a:p>
          <a:p>
            <a:pPr marL="0" indent="0">
              <a:buNone/>
            </a:pPr>
            <a:r>
              <a:rPr lang="en-US" sz="1400" dirty="0"/>
              <a:t>[KSGB19a] </a:t>
            </a:r>
            <a:r>
              <a:rPr lang="en-US" sz="1400" dirty="0" err="1"/>
              <a:t>Kveton</a:t>
            </a:r>
            <a:r>
              <a:rPr lang="en-US" sz="1400" dirty="0"/>
              <a:t>, B., </a:t>
            </a:r>
            <a:r>
              <a:rPr lang="en-US" sz="1400" dirty="0" err="1"/>
              <a:t>Szepesvári</a:t>
            </a:r>
            <a:r>
              <a:rPr lang="en-US" sz="1400" dirty="0"/>
              <a:t>, C., </a:t>
            </a:r>
            <a:r>
              <a:rPr lang="en-US" sz="1400" dirty="0" err="1"/>
              <a:t>Ghavamzadeh</a:t>
            </a:r>
            <a:r>
              <a:rPr lang="en-US" sz="1400" dirty="0"/>
              <a:t>, M., &amp; </a:t>
            </a:r>
            <a:r>
              <a:rPr lang="en-US" sz="1400" dirty="0" err="1"/>
              <a:t>Boutilier</a:t>
            </a:r>
            <a:r>
              <a:rPr lang="en-US" sz="1400" dirty="0"/>
              <a:t>, C. (2019, August). Perturbed-history exploration in stochastic multi-armed bandits. In Proceedings of the 28th International Joint Conference on Artificial Intelligence (pp. 2786-2793). AAAI Press.</a:t>
            </a:r>
          </a:p>
          <a:p>
            <a:pPr marL="0" indent="0">
              <a:buNone/>
            </a:pPr>
            <a:r>
              <a:rPr lang="en-US" sz="1400" dirty="0"/>
              <a:t>[KSGB19b] </a:t>
            </a:r>
            <a:r>
              <a:rPr lang="en-US" sz="1400" dirty="0" err="1"/>
              <a:t>Kveton</a:t>
            </a:r>
            <a:r>
              <a:rPr lang="en-US" sz="1400" dirty="0"/>
              <a:t>, B., </a:t>
            </a:r>
            <a:r>
              <a:rPr lang="en-US" sz="1400" dirty="0" err="1"/>
              <a:t>Szepesvari</a:t>
            </a:r>
            <a:r>
              <a:rPr lang="en-US" sz="1400" dirty="0"/>
              <a:t>, C., </a:t>
            </a:r>
            <a:r>
              <a:rPr lang="en-US" sz="1400" dirty="0" err="1"/>
              <a:t>Ghavamzadeh</a:t>
            </a:r>
            <a:r>
              <a:rPr lang="en-US" sz="1400" dirty="0"/>
              <a:t>, M., &amp; </a:t>
            </a:r>
            <a:r>
              <a:rPr lang="en-US" sz="1400" dirty="0" err="1"/>
              <a:t>Boutilier</a:t>
            </a:r>
            <a:r>
              <a:rPr lang="en-US" sz="1400" dirty="0"/>
              <a:t>, C. (2019). Perturbed-history exploration in stochastic linear bandits. </a:t>
            </a:r>
            <a:r>
              <a:rPr lang="en-US" sz="1400" dirty="0" err="1"/>
              <a:t>arXiv</a:t>
            </a:r>
            <a:r>
              <a:rPr lang="en-US" sz="1400" dirty="0"/>
              <a:t> preprint arXiv:1903.09132.</a:t>
            </a:r>
          </a:p>
          <a:p>
            <a:pPr marL="0" indent="0">
              <a:buNone/>
            </a:pPr>
            <a:r>
              <a:rPr lang="en-US" sz="1400" dirty="0"/>
              <a:t>[KMRWW18] Kannan, S., Morgenstern, J. H., Roth, A., Waggoner, B., &amp; Wu, Z. S. (2018). A smoothed analysis of the greedy algorithm for the linear contextual bandit problem. In Advances in Neural Information Processing Systems (pp. 2227-2236).</a:t>
            </a:r>
          </a:p>
          <a:p>
            <a:pPr marL="0" indent="0">
              <a:buNone/>
            </a:pPr>
            <a:r>
              <a:rPr lang="en-US" sz="1400" dirty="0"/>
              <a:t>[CGZ13] </a:t>
            </a:r>
            <a:r>
              <a:rPr lang="en-US" sz="1400" dirty="0" err="1"/>
              <a:t>Cesa</a:t>
            </a:r>
            <a:r>
              <a:rPr lang="en-US" sz="1400" dirty="0"/>
              <a:t>-Bianchi, N., Gentile, C., &amp; </a:t>
            </a:r>
            <a:r>
              <a:rPr lang="en-US" sz="1400" dirty="0" err="1"/>
              <a:t>Zappella</a:t>
            </a:r>
            <a:r>
              <a:rPr lang="en-US" sz="1400" dirty="0"/>
              <a:t>, G. (2013). A gang of bandits. In Advances in Neural Information Processing Systems (pp. 737-745).</a:t>
            </a:r>
          </a:p>
          <a:p>
            <a:pPr marL="0" indent="0">
              <a:buNone/>
            </a:pPr>
            <a:r>
              <a:rPr lang="en-US" sz="1400" dirty="0"/>
              <a:t>[WWGW16] Wu, Q., Wang, H., </a:t>
            </a:r>
            <a:r>
              <a:rPr lang="en-US" sz="1400" dirty="0" err="1"/>
              <a:t>Gu</a:t>
            </a:r>
            <a:r>
              <a:rPr lang="en-US" sz="1400" dirty="0"/>
              <a:t>, Q., &amp; Wang, H. (2016, July). Contextual bandits in a collaborative environment. In Proceedings of the 39th International ACM SIGIR conference on Research and Development in Information Retrieval (pp. 529-538).</a:t>
            </a:r>
          </a:p>
          <a:p>
            <a:pPr marL="0" indent="0">
              <a:buNone/>
            </a:pPr>
            <a:r>
              <a:rPr lang="en-US" sz="1400" dirty="0"/>
              <a:t>[GLZ14] Gentile, C., Li, S., &amp; </a:t>
            </a:r>
            <a:r>
              <a:rPr lang="en-US" sz="1400" dirty="0" err="1"/>
              <a:t>Zappella</a:t>
            </a:r>
            <a:r>
              <a:rPr lang="en-US" sz="1400" dirty="0"/>
              <a:t>, G. (2014, January). Online clustering of bandits. In International Conference on Machine Learning (pp. 757-765).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805560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[WNW18] Wu, Q., </a:t>
            </a:r>
            <a:r>
              <a:rPr lang="en-US" sz="1400" dirty="0" err="1"/>
              <a:t>Iyer</a:t>
            </a:r>
            <a:r>
              <a:rPr lang="en-US" sz="1400" dirty="0"/>
              <a:t>, N., &amp; Wang, H. (2018, June). Learning contextual bandits in a non-stationary environment. In The 41st International ACM SIGIR Conference on Research &amp; Development in Information Retrieval (pp. 495-504).</a:t>
            </a:r>
          </a:p>
          <a:p>
            <a:pPr marL="0" indent="0">
              <a:buNone/>
            </a:pPr>
            <a:r>
              <a:rPr lang="en-US" sz="1400" dirty="0"/>
              <a:t>[WWLW19] Wu, Q., Wang, H., Li, Y., &amp; Wang, H. (2019, May). Dynamic Ensemble of Contextual Bandits to Satisfy Users' Changing Interests. In The World Wide Web Conference (pp. 2080-2090).</a:t>
            </a:r>
          </a:p>
          <a:p>
            <a:pPr marL="0" indent="0">
              <a:buNone/>
            </a:pPr>
            <a:r>
              <a:rPr lang="en-US" sz="1400" dirty="0"/>
              <a:t>[JKMNR16] Joseph, M., Kearns, M., Morgenstern, J., Neel, S., &amp; Roth, A. (2016). Fair algorithms for infinite and contextual bandits. </a:t>
            </a:r>
            <a:r>
              <a:rPr lang="en-US" sz="1400" dirty="0" err="1"/>
              <a:t>arXiv</a:t>
            </a:r>
            <a:r>
              <a:rPr lang="en-US" sz="1400" dirty="0"/>
              <a:t> preprint arXiv:1610.09559.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multi-armed bandit problem where a greedy algorithm fails</a:t>
            </a:r>
          </a:p>
          <a:p>
            <a:r>
              <a:rPr lang="en-US" dirty="0"/>
              <a:t>Create a contextual linear bandit problem where a greedy algorithm fails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5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Multi-arm bandit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=3/80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Contextual linear bandit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dirty="0"/>
                  <a:t>1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.1, while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multi-armed bandit problem difficult?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The Multi-Armed Bandit Problem and Its Solu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21" y="2875159"/>
            <a:ext cx="4075549" cy="24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3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Reinforcement learning [SB18]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pic>
        <p:nvPicPr>
          <p:cNvPr id="30" name="Picture 2" descr="mage result for robo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mage result for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73010" y="3878460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74394" y="3872799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546" y="4234341"/>
            <a:ext cx="2503637" cy="3317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605" y="4238987"/>
            <a:ext cx="1808852" cy="3108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760" y="3143791"/>
            <a:ext cx="2344771" cy="2218915"/>
            <a:chOff x="3048760" y="3059868"/>
            <a:chExt cx="2344771" cy="2218915"/>
          </a:xfrm>
        </p:grpSpPr>
        <p:grpSp>
          <p:nvGrpSpPr>
            <p:cNvPr id="46" name="Group 45"/>
            <p:cNvGrpSpPr/>
            <p:nvPr/>
          </p:nvGrpSpPr>
          <p:grpSpPr>
            <a:xfrm>
              <a:off x="3825152" y="3059868"/>
              <a:ext cx="1568379" cy="2218915"/>
              <a:chOff x="3756025" y="3293991"/>
              <a:chExt cx="1145616" cy="164592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3757614" y="4926111"/>
                <a:ext cx="1144027" cy="6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768588" y="3293991"/>
                <a:ext cx="0" cy="1645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3756025" y="3308350"/>
                <a:ext cx="1137500" cy="290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048760" y="3781906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State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8892" y="4151933"/>
              <a:ext cx="571504" cy="28575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994" y="4250418"/>
            <a:ext cx="2182545" cy="331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601" y="4256689"/>
            <a:ext cx="2171716" cy="36195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D1547-356B-22AA-41FE-940930B366FE}"/>
              </a:ext>
            </a:extLst>
          </p:cNvPr>
          <p:cNvSpPr txBox="1"/>
          <p:nvPr/>
        </p:nvSpPr>
        <p:spPr>
          <a:xfrm>
            <a:off x="7685903" y="2384854"/>
            <a:ext cx="324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simplified RL problem!</a:t>
            </a:r>
          </a:p>
        </p:txBody>
      </p:sp>
    </p:spTree>
    <p:extLst>
      <p:ext uri="{BB962C8B-B14F-4D97-AF65-F5344CB8AC3E}">
        <p14:creationId xmlns:p14="http://schemas.microsoft.com/office/powerpoint/2010/main" val="12766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75" y="5667979"/>
            <a:ext cx="2473738" cy="41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problems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Reward estimation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Arm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7</a:t>
            </a:fld>
            <a:endParaRPr lang="en-US"/>
          </a:p>
        </p:txBody>
      </p:sp>
      <p:pic>
        <p:nvPicPr>
          <p:cNvPr id="32" name="Picture 2" descr="mage result for robo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mage result for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6" name="Rectangle 5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68" name="Rectangle 67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70" name="Straight Arrow Connector 69"/>
            <p:cNvCxnSpPr>
              <a:stCxn id="68" idx="2"/>
              <a:endCxn id="69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87888" y="5396247"/>
            <a:ext cx="246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Multi-arm bandit: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Contextual bandit: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852" y="6253545"/>
            <a:ext cx="3324960" cy="35331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46573" y="918817"/>
            <a:ext cx="4915624" cy="718509"/>
            <a:chOff x="6546573" y="918817"/>
            <a:chExt cx="4915624" cy="718509"/>
          </a:xfrm>
        </p:grpSpPr>
        <p:grpSp>
          <p:nvGrpSpPr>
            <p:cNvPr id="30" name="Group 29"/>
            <p:cNvGrpSpPr/>
            <p:nvPr/>
          </p:nvGrpSpPr>
          <p:grpSpPr>
            <a:xfrm>
              <a:off x="6546573" y="918817"/>
              <a:ext cx="4318903" cy="607392"/>
              <a:chOff x="6568660" y="892313"/>
              <a:chExt cx="4318903" cy="60739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138504" y="892313"/>
                <a:ext cx="3749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linear contextual bandit [LCLS10], </a:t>
                </a:r>
              </a:p>
            </p:txBody>
          </p:sp>
          <p:pic>
            <p:nvPicPr>
              <p:cNvPr id="39" name="Picture 6" descr="Example Logo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660" y="898940"/>
                <a:ext cx="600765" cy="60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04093" y="1258706"/>
              <a:ext cx="4258104" cy="3786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134895" y="1558343"/>
            <a:ext cx="454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Ridge regression, closed form solution exists!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34647" y="5503571"/>
            <a:ext cx="354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Adaptive </a:t>
            </a:r>
            <a:r>
              <a:rPr lang="en-US" dirty="0" err="1"/>
              <a:t>v.s</a:t>
            </a:r>
            <a:r>
              <a:rPr lang="en-US" dirty="0"/>
              <a:t>., non-adaptive</a:t>
            </a:r>
          </a:p>
          <a:p>
            <a:pPr marL="342900" indent="-342900">
              <a:buAutoNum type="arabicPeriod"/>
            </a:pPr>
            <a:r>
              <a:rPr lang="en-US" dirty="0"/>
              <a:t>Independent </a:t>
            </a:r>
            <a:r>
              <a:rPr lang="en-US" dirty="0" err="1"/>
              <a:t>v.s</a:t>
            </a:r>
            <a:r>
              <a:rPr lang="en-US" dirty="0"/>
              <a:t>., collaborative</a:t>
            </a:r>
          </a:p>
          <a:p>
            <a:pPr marL="342900" indent="-342900">
              <a:buAutoNum type="arabicPeriod"/>
            </a:pPr>
            <a:r>
              <a:rPr lang="en-US" dirty="0"/>
              <a:t>Unconstrained </a:t>
            </a:r>
            <a:r>
              <a:rPr lang="en-US" dirty="0" err="1"/>
              <a:t>v.s</a:t>
            </a:r>
            <a:r>
              <a:rPr lang="en-US" dirty="0"/>
              <a:t>., constrained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82887" y="5972313"/>
            <a:ext cx="3034748" cy="644939"/>
            <a:chOff x="3882887" y="5972313"/>
            <a:chExt cx="3034748" cy="644939"/>
          </a:xfrm>
        </p:grpSpPr>
        <p:sp>
          <p:nvSpPr>
            <p:cNvPr id="17" name="TextBox 16"/>
            <p:cNvSpPr txBox="1"/>
            <p:nvPr/>
          </p:nvSpPr>
          <p:spPr>
            <a:xfrm>
              <a:off x="3882887" y="5972313"/>
              <a:ext cx="3034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Loss function  </a:t>
              </a:r>
              <a:r>
                <a:rPr lang="en-US" dirty="0">
                  <a:solidFill>
                    <a:srgbClr val="7030A0"/>
                  </a:solidFill>
                </a:rPr>
                <a:t>Regularization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66818" y="6617252"/>
              <a:ext cx="85697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072770" y="6613836"/>
              <a:ext cx="54864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1172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exploration necessary?</a:t>
            </a:r>
          </a:p>
          <a:p>
            <a:r>
              <a:rPr lang="en-US" dirty="0"/>
              <a:t>How to perform exploration?</a:t>
            </a:r>
          </a:p>
          <a:p>
            <a:r>
              <a:rPr lang="en-US" dirty="0"/>
              <a:t>How to balance it with exploitation?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Free Fishing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509963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1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exploration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  <a:p>
            <a:r>
              <a:rPr lang="en-US" dirty="0"/>
              <a:t>Optimism in the face of uncertainty</a:t>
            </a:r>
          </a:p>
          <a:p>
            <a:r>
              <a:rPr lang="en-US" dirty="0"/>
              <a:t>Posterior sampling</a:t>
            </a:r>
          </a:p>
          <a:p>
            <a:r>
              <a:rPr lang="en-US" dirty="0"/>
              <a:t>Perturbation-based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409689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2916</Words>
  <Application>Microsoft Macintosh PowerPoint</Application>
  <PresentationFormat>Widescreen</PresentationFormat>
  <Paragraphs>560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Gill Sans</vt:lpstr>
      <vt:lpstr>Gill Sans Light</vt:lpstr>
      <vt:lpstr>Office Theme</vt:lpstr>
      <vt:lpstr>Multi-Armed Bandits</vt:lpstr>
      <vt:lpstr>Outline</vt:lpstr>
      <vt:lpstr>Problem formulation</vt:lpstr>
      <vt:lpstr>Problem formulation</vt:lpstr>
      <vt:lpstr>Discussion </vt:lpstr>
      <vt:lpstr>Problem formulation</vt:lpstr>
      <vt:lpstr>Problem formulation</vt:lpstr>
      <vt:lpstr>Discussion </vt:lpstr>
      <vt:lpstr>Classical exploration strategies</vt:lpstr>
      <vt:lpstr>Random exploration</vt:lpstr>
      <vt:lpstr>Warning</vt:lpstr>
      <vt:lpstr>Random exploration</vt:lpstr>
      <vt:lpstr>Recap: random exploration</vt:lpstr>
      <vt:lpstr>Recap: random exploration</vt:lpstr>
      <vt:lpstr>Optimism in the face of uncertainty</vt:lpstr>
      <vt:lpstr>Why is it always square root?</vt:lpstr>
      <vt:lpstr>Why is it always square root?</vt:lpstr>
      <vt:lpstr>Optimism in the face of uncertainty</vt:lpstr>
      <vt:lpstr>Visualization of contextual bandits</vt:lpstr>
      <vt:lpstr>Optimism in the face of uncertainty</vt:lpstr>
      <vt:lpstr>Optimism in the face of uncertainty</vt:lpstr>
      <vt:lpstr>Posterior sampling</vt:lpstr>
      <vt:lpstr>Posterior sampling</vt:lpstr>
      <vt:lpstr>Perturbation-based</vt:lpstr>
      <vt:lpstr>Perturbation-based</vt:lpstr>
      <vt:lpstr>Perturbation-based</vt:lpstr>
      <vt:lpstr>Advanced bandit problems</vt:lpstr>
      <vt:lpstr>A design question</vt:lpstr>
      <vt:lpstr>Collaborative bandit learning </vt:lpstr>
      <vt:lpstr>Collaborative bandit learning </vt:lpstr>
      <vt:lpstr>Collaborative bandit learning </vt:lpstr>
      <vt:lpstr>Collaborative bandit learning </vt:lpstr>
      <vt:lpstr>Online clustering</vt:lpstr>
      <vt:lpstr>Non-stationary bandits</vt:lpstr>
      <vt:lpstr>The lecture will start at 9:30am EDT</vt:lpstr>
      <vt:lpstr>Recap: classical exploration strategies</vt:lpstr>
      <vt:lpstr>Recap: collaborative bandit learning </vt:lpstr>
      <vt:lpstr>Non-stationarity</vt:lpstr>
      <vt:lpstr>PowerPoint Presentation</vt:lpstr>
      <vt:lpstr>CB based online change detection</vt:lpstr>
      <vt:lpstr>CB based online change detection</vt:lpstr>
      <vt:lpstr>Fairness concerns</vt:lpstr>
      <vt:lpstr>FairUCB [JKMR16]</vt:lpstr>
      <vt:lpstr>Takeaways </vt:lpstr>
      <vt:lpstr>References I</vt:lpstr>
      <vt:lpstr>References II</vt:lpstr>
      <vt:lpstr>References III</vt:lpstr>
      <vt:lpstr>Discussions</vt:lpstr>
      <vt:lpstr>My construction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38</cp:revision>
  <dcterms:created xsi:type="dcterms:W3CDTF">2020-08-23T01:06:06Z</dcterms:created>
  <dcterms:modified xsi:type="dcterms:W3CDTF">2022-10-04T14:05:52Z</dcterms:modified>
</cp:coreProperties>
</file>